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1" r:id="rId3"/>
    <p:sldId id="257" r:id="rId4"/>
    <p:sldId id="282" r:id="rId5"/>
    <p:sldId id="283" r:id="rId6"/>
    <p:sldId id="258" r:id="rId7"/>
    <p:sldId id="266" r:id="rId8"/>
    <p:sldId id="265" r:id="rId9"/>
    <p:sldId id="267" r:id="rId10"/>
    <p:sldId id="269" r:id="rId11"/>
    <p:sldId id="270" r:id="rId12"/>
    <p:sldId id="271" r:id="rId13"/>
    <p:sldId id="260" r:id="rId14"/>
    <p:sldId id="262" r:id="rId15"/>
    <p:sldId id="272" r:id="rId16"/>
    <p:sldId id="273" r:id="rId17"/>
    <p:sldId id="274" r:id="rId18"/>
    <p:sldId id="263" r:id="rId19"/>
    <p:sldId id="264" r:id="rId20"/>
    <p:sldId id="275" r:id="rId21"/>
    <p:sldId id="276" r:id="rId22"/>
    <p:sldId id="277" r:id="rId23"/>
    <p:sldId id="278" r:id="rId24"/>
    <p:sldId id="280" r:id="rId2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FF0000"/>
    <a:srgbClr val="CC0066"/>
    <a:srgbClr val="FF7C80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72815" autoAdjust="0"/>
  </p:normalViewPr>
  <p:slideViewPr>
    <p:cSldViewPr snapToGrid="0">
      <p:cViewPr varScale="1">
        <p:scale>
          <a:sx n="86" d="100"/>
          <a:sy n="86" d="100"/>
        </p:scale>
        <p:origin x="79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53685;&#44228;&#54617;&#44060;&#47200;\9&#5110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53685;&#44228;&#54617;&#44060;&#47200;\9&#5110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dirty="0"/>
              <a:t>F(2,12)</a:t>
            </a:r>
          </a:p>
        </c:rich>
      </c:tx>
      <c:layout>
        <c:manualLayout>
          <c:xMode val="edge"/>
          <c:yMode val="edge"/>
          <c:x val="0.38096522309711284"/>
          <c:y val="0.152777777777777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f(x)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Sheet1!$A$2:$A$31</c:f>
              <c:numCache>
                <c:formatCode>General</c:formatCode>
                <c:ptCount val="30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4.5999999999999996</c:v>
                </c:pt>
                <c:pt idx="24">
                  <c:v>4.8</c:v>
                </c:pt>
                <c:pt idx="25">
                  <c:v>5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</c:numCache>
            </c:numRef>
          </c:xVal>
          <c:yVal>
            <c:numRef>
              <c:f>Sheet1!$B$2:$B$31</c:f>
              <c:numCache>
                <c:formatCode>General</c:formatCode>
                <c:ptCount val="30"/>
                <c:pt idx="0">
                  <c:v>1</c:v>
                </c:pt>
                <c:pt idx="1">
                  <c:v>0.79490810694197234</c:v>
                </c:pt>
                <c:pt idx="2">
                  <c:v>0.63650077208876621</c:v>
                </c:pt>
                <c:pt idx="3">
                  <c:v>0.51315811823070689</c:v>
                </c:pt>
                <c:pt idx="4">
                  <c:v>0.41638623469448127</c:v>
                </c:pt>
                <c:pt idx="5">
                  <c:v>0.33991667708911377</c:v>
                </c:pt>
                <c:pt idx="6">
                  <c:v>0.27908164723365353</c:v>
                </c:pt>
                <c:pt idx="7">
                  <c:v>0.23037572478799759</c:v>
                </c:pt>
                <c:pt idx="8">
                  <c:v>0.19114529249033574</c:v>
                </c:pt>
                <c:pt idx="9">
                  <c:v>0.15936631617923341</c:v>
                </c:pt>
                <c:pt idx="10">
                  <c:v>0.13348388671875006</c:v>
                </c:pt>
                <c:pt idx="11">
                  <c:v>0.11229535334029768</c:v>
                </c:pt>
                <c:pt idx="12">
                  <c:v>9.4864506164219764E-2</c:v>
                </c:pt>
                <c:pt idx="13">
                  <c:v>8.0458066910624418E-2</c:v>
                </c:pt>
                <c:pt idx="14">
                  <c:v>6.8498340122714635E-2</c:v>
                </c:pt>
                <c:pt idx="15">
                  <c:v>5.8527663465935083E-2</c:v>
                </c:pt>
                <c:pt idx="16">
                  <c:v>5.0181537250476305E-2</c:v>
                </c:pt>
                <c:pt idx="17">
                  <c:v>4.3168183836563033E-2</c:v>
                </c:pt>
                <c:pt idx="18">
                  <c:v>3.725290298461912E-2</c:v>
                </c:pt>
                <c:pt idx="19">
                  <c:v>3.2246027709041322E-2</c:v>
                </c:pt>
                <c:pt idx="20">
                  <c:v>2.7993600000000011E-2</c:v>
                </c:pt>
                <c:pt idx="21">
                  <c:v>2.4370113416046443E-2</c:v>
                </c:pt>
                <c:pt idx="22">
                  <c:v>2.127283529565328E-2</c:v>
                </c:pt>
                <c:pt idx="23">
                  <c:v>1.861734281589824E-2</c:v>
                </c:pt>
                <c:pt idx="24">
                  <c:v>1.6333996728810082E-2</c:v>
                </c:pt>
                <c:pt idx="25">
                  <c:v>1.4365143098503102E-2</c:v>
                </c:pt>
                <c:pt idx="26">
                  <c:v>1.2662882994454868E-2</c:v>
                </c:pt>
                <c:pt idx="27">
                  <c:v>1.11872873519721E-2</c:v>
                </c:pt>
                <c:pt idx="28">
                  <c:v>9.9049623278084295E-3</c:v>
                </c:pt>
                <c:pt idx="29">
                  <c:v>8.7878918094433777E-3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32A-4976-B88F-622920C9F3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7303791"/>
        <c:axId val="1077302127"/>
      </c:scatterChart>
      <c:valAx>
        <c:axId val="1077303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077302127"/>
        <c:crosses val="autoZero"/>
        <c:crossBetween val="midCat"/>
      </c:valAx>
      <c:valAx>
        <c:axId val="1077302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07730379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/>
              <a:t>B </a:t>
            </a:r>
            <a:r>
              <a:rPr lang="ko-KR" altLang="en-US"/>
              <a:t>평균값의 비교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11102537182852143"/>
          <c:y val="0.20467592592592593"/>
          <c:w val="0.85841907261592298"/>
          <c:h val="0.670725065616797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76-4063-B02C-45DD0A3C8D70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B76-4063-B02C-45DD0A3C8D70}"/>
              </c:ext>
            </c:extLst>
          </c:dPt>
          <c:cat>
            <c:strRef>
              <c:f>'9.3'!$A$13:$A$16</c:f>
              <c:strCache>
                <c:ptCount val="4"/>
                <c:pt idx="0">
                  <c:v>B1</c:v>
                </c:pt>
                <c:pt idx="1">
                  <c:v>B2</c:v>
                </c:pt>
                <c:pt idx="2">
                  <c:v>B3</c:v>
                </c:pt>
                <c:pt idx="3">
                  <c:v>B4</c:v>
                </c:pt>
              </c:strCache>
            </c:strRef>
          </c:cat>
          <c:val>
            <c:numRef>
              <c:f>'9.3'!$D$13:$D$16</c:f>
              <c:numCache>
                <c:formatCode>General</c:formatCode>
                <c:ptCount val="4"/>
                <c:pt idx="0">
                  <c:v>73.333333333333329</c:v>
                </c:pt>
                <c:pt idx="1">
                  <c:v>66.333333333333329</c:v>
                </c:pt>
                <c:pt idx="2">
                  <c:v>80.666666666666671</c:v>
                </c:pt>
                <c:pt idx="3">
                  <c:v>79.333333333333329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76-4063-B02C-45DD0A3C8D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4702959"/>
        <c:axId val="414700047"/>
      </c:barChart>
      <c:catAx>
        <c:axId val="414702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14700047"/>
        <c:crosses val="autoZero"/>
        <c:auto val="1"/>
        <c:lblAlgn val="ctr"/>
        <c:lblOffset val="100"/>
        <c:noMultiLvlLbl val="0"/>
      </c:catAx>
      <c:valAx>
        <c:axId val="414700047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1470295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accent1"/>
      </a:solidFill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5AF59-0616-4927-9383-527D313A4813}" type="datetimeFigureOut">
              <a:rPr lang="ko-KR" altLang="en-US" smtClean="0"/>
              <a:t>2023-07-14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DBB1A-288E-4A83-B5BB-0946404FFD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3861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안녕하세요</a:t>
            </a:r>
            <a:r>
              <a:rPr lang="en-US" altLang="ko-KR" dirty="0"/>
              <a:t>, </a:t>
            </a:r>
            <a:r>
              <a:rPr lang="ko-KR" altLang="en-US" dirty="0"/>
              <a:t>이기훈입니다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영상에서는 실험계획법에 대하여 설명하겠습니다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간단한 실험계획법인 </a:t>
            </a:r>
            <a:r>
              <a:rPr lang="en-US" altLang="ko-KR" dirty="0"/>
              <a:t>1</a:t>
            </a:r>
            <a:r>
              <a:rPr lang="ko-KR" altLang="en-US" dirty="0"/>
              <a:t>원배치법</a:t>
            </a:r>
            <a:r>
              <a:rPr lang="en-US" altLang="ko-KR" dirty="0"/>
              <a:t>, 2</a:t>
            </a:r>
            <a:r>
              <a:rPr lang="ko-KR" altLang="en-US" dirty="0" err="1"/>
              <a:t>원배치법을</a:t>
            </a:r>
            <a:r>
              <a:rPr lang="ko-KR" altLang="en-US" dirty="0"/>
              <a:t> 설명하고</a:t>
            </a:r>
            <a:endParaRPr lang="en-US" altLang="ko-KR" dirty="0"/>
          </a:p>
          <a:p>
            <a:r>
              <a:rPr lang="ko-KR" altLang="en-US" dirty="0"/>
              <a:t>교호작용이라는 개념에 대해서도 설명하겠습니다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그리고 엑셀을 이용해서 실제 데이터를 분석하는 </a:t>
            </a:r>
            <a:endParaRPr lang="en-US" altLang="ko-KR" dirty="0"/>
          </a:p>
          <a:p>
            <a:r>
              <a:rPr lang="ko-KR" altLang="en-US" dirty="0"/>
              <a:t>실습을 진행합니다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BB1A-288E-4A83-B5BB-0946404FFDC4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9960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 가설을 검정하기 위해 </a:t>
            </a:r>
            <a:r>
              <a:rPr lang="ko-KR" altLang="en-US" dirty="0" err="1"/>
              <a:t>검정통계량을</a:t>
            </a:r>
            <a:r>
              <a:rPr lang="ko-KR" altLang="en-US" dirty="0"/>
              <a:t> 만들어보겠습니다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각 데이터는 전체 평균과 다릅니다</a:t>
            </a:r>
            <a:r>
              <a:rPr lang="en-US" altLang="ko-KR" dirty="0"/>
              <a:t>. </a:t>
            </a:r>
            <a:r>
              <a:rPr lang="ko-KR" altLang="en-US" dirty="0"/>
              <a:t>변동을 갖고 있죠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그런데 이 값과 전체평균과의 차이는 그룹평균과의 차이와 </a:t>
            </a:r>
            <a:endParaRPr lang="en-US" altLang="ko-KR" dirty="0"/>
          </a:p>
          <a:p>
            <a:r>
              <a:rPr lang="ko-KR" altLang="en-US" dirty="0"/>
              <a:t>그룹과 전체평균과의 차이로 분해할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 이 차이는 왜 생기죠</a:t>
            </a:r>
            <a:r>
              <a:rPr lang="en-US" altLang="ko-KR" dirty="0"/>
              <a:t>? </a:t>
            </a:r>
            <a:r>
              <a:rPr lang="ko-KR" altLang="en-US" dirty="0"/>
              <a:t>같은 그룹내에서 생기는 차이는 오차때문에 생기는 거겠죠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이차이는 </a:t>
            </a:r>
            <a:r>
              <a:rPr lang="ko-KR" altLang="en-US" dirty="0" err="1"/>
              <a:t>왜생길까요</a:t>
            </a:r>
            <a:r>
              <a:rPr lang="en-US" altLang="ko-KR" dirty="0"/>
              <a:t>? </a:t>
            </a:r>
            <a:r>
              <a:rPr lang="ko-KR" altLang="en-US" dirty="0"/>
              <a:t>이 건 그룹 간 차이때문에 생기는 거겠죠</a:t>
            </a:r>
            <a:r>
              <a:rPr lang="en-US" altLang="ko-KR" dirty="0"/>
              <a:t>..</a:t>
            </a:r>
          </a:p>
          <a:p>
            <a:r>
              <a:rPr lang="ko-KR" altLang="en-US" dirty="0"/>
              <a:t>이렇게 각 값과 전체평균과의 차이를 이렇게 분해해서 적을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그리고 </a:t>
            </a:r>
            <a:r>
              <a:rPr lang="ko-KR" altLang="en-US" dirty="0" err="1"/>
              <a:t>이들값을</a:t>
            </a:r>
            <a:r>
              <a:rPr lang="ko-KR" altLang="en-US" dirty="0"/>
              <a:t> 모두 제곱해서 더해줍니다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그러면 전체 제곱합은 </a:t>
            </a:r>
            <a:r>
              <a:rPr lang="ko-KR" altLang="en-US" dirty="0" err="1"/>
              <a:t>오차제곱합과</a:t>
            </a:r>
            <a:r>
              <a:rPr lang="ko-KR" altLang="en-US" dirty="0"/>
              <a:t> </a:t>
            </a:r>
            <a:r>
              <a:rPr lang="ko-KR" altLang="en-US" dirty="0" err="1"/>
              <a:t>처리제곱합으로</a:t>
            </a:r>
            <a:r>
              <a:rPr lang="ko-KR" altLang="en-US" dirty="0"/>
              <a:t> 분해가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중간에 교차항은 계산해보면 </a:t>
            </a:r>
            <a:r>
              <a:rPr lang="en-US" altLang="ko-KR" dirty="0"/>
              <a:t>0</a:t>
            </a:r>
            <a:r>
              <a:rPr lang="ko-KR" altLang="en-US" dirty="0"/>
              <a:t>이 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BB1A-288E-4A83-B5BB-0946404FFDC4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4474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이것을 요약해서 표시한 것이 분산분석표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ko-KR" altLang="en-US" dirty="0" err="1"/>
              <a:t>아노바테이블입니다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전체 제곱합은 </a:t>
            </a:r>
            <a:r>
              <a:rPr lang="ko-KR" altLang="en-US" dirty="0" err="1"/>
              <a:t>처리제곱합과</a:t>
            </a:r>
            <a:r>
              <a:rPr lang="ko-KR" altLang="en-US" dirty="0"/>
              <a:t> </a:t>
            </a:r>
            <a:r>
              <a:rPr lang="ko-KR" altLang="en-US" dirty="0" err="1"/>
              <a:t>오차제곱합으로</a:t>
            </a:r>
            <a:r>
              <a:rPr lang="ko-KR" altLang="en-US" dirty="0"/>
              <a:t> 구성되고요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둘을 비교하려면 이들의 평균을 </a:t>
            </a:r>
            <a:r>
              <a:rPr lang="ko-KR" altLang="en-US" dirty="0" err="1"/>
              <a:t>구해야겠죠</a:t>
            </a:r>
            <a:r>
              <a:rPr lang="en-US" altLang="ko-KR" dirty="0"/>
              <a:t>. </a:t>
            </a:r>
            <a:r>
              <a:rPr lang="ko-KR" altLang="en-US" dirty="0"/>
              <a:t>제곱합은 항의 </a:t>
            </a:r>
            <a:r>
              <a:rPr lang="ko-KR" altLang="en-US" dirty="0" err="1"/>
              <a:t>갯수에</a:t>
            </a:r>
            <a:r>
              <a:rPr lang="ko-KR" altLang="en-US" dirty="0"/>
              <a:t> 따라 값이 달라지니까요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나눠주는 개수를 </a:t>
            </a:r>
            <a:r>
              <a:rPr lang="ko-KR" altLang="en-US" dirty="0" err="1"/>
              <a:t>자유도라합니다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값을 구하는데 사용된 자유로운 표본의 개수를 의미하죠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처리제곱합을</a:t>
            </a:r>
            <a:r>
              <a:rPr lang="ko-KR" altLang="en-US" dirty="0"/>
              <a:t> 구할 때 평균은 </a:t>
            </a:r>
            <a:r>
              <a:rPr lang="en-US" altLang="ko-KR" dirty="0"/>
              <a:t>a</a:t>
            </a:r>
            <a:r>
              <a:rPr lang="ko-KR" altLang="en-US" dirty="0"/>
              <a:t>개이고 전체 평균을 </a:t>
            </a:r>
            <a:r>
              <a:rPr lang="ko-KR" altLang="en-US" dirty="0" err="1"/>
              <a:t>맞춰주기</a:t>
            </a:r>
            <a:r>
              <a:rPr lang="ko-KR" altLang="en-US" dirty="0"/>
              <a:t> 위해 하나의 자유도가 빠지니까 </a:t>
            </a:r>
            <a:r>
              <a:rPr lang="en-US" altLang="ko-KR" dirty="0"/>
              <a:t>a-1</a:t>
            </a:r>
          </a:p>
          <a:p>
            <a:r>
              <a:rPr lang="ko-KR" altLang="en-US" dirty="0" err="1"/>
              <a:t>오차제곱합은</a:t>
            </a:r>
            <a:r>
              <a:rPr lang="ko-KR" altLang="en-US" dirty="0"/>
              <a:t> 여기서 </a:t>
            </a:r>
            <a:r>
              <a:rPr lang="en-US" altLang="ko-KR" dirty="0"/>
              <a:t>n</a:t>
            </a:r>
            <a:r>
              <a:rPr lang="ko-KR" altLang="en-US" dirty="0"/>
              <a:t>개의 자료인데 그룹평균을 </a:t>
            </a:r>
            <a:r>
              <a:rPr lang="ko-KR" altLang="en-US" dirty="0" err="1"/>
              <a:t>맞춰주기</a:t>
            </a:r>
            <a:r>
              <a:rPr lang="ko-KR" altLang="en-US" dirty="0"/>
              <a:t> 위해 하나가 빠져서 </a:t>
            </a:r>
            <a:r>
              <a:rPr lang="en-US" altLang="ko-KR" dirty="0"/>
              <a:t>n-1, </a:t>
            </a:r>
            <a:r>
              <a:rPr lang="ko-KR" altLang="en-US" dirty="0"/>
              <a:t>여기도 </a:t>
            </a:r>
            <a:r>
              <a:rPr lang="en-US" altLang="ko-KR" dirty="0"/>
              <a:t>n-1</a:t>
            </a:r>
          </a:p>
          <a:p>
            <a:r>
              <a:rPr lang="ko-KR" altLang="en-US" dirty="0"/>
              <a:t>이것이</a:t>
            </a:r>
            <a:r>
              <a:rPr lang="en-US" altLang="ko-KR" dirty="0"/>
              <a:t> a</a:t>
            </a:r>
            <a:r>
              <a:rPr lang="ko-KR" altLang="en-US" dirty="0"/>
              <a:t>개 만큼 있으니까 </a:t>
            </a:r>
            <a:r>
              <a:rPr lang="en-US" altLang="ko-KR" dirty="0"/>
              <a:t>a(n-1)</a:t>
            </a:r>
            <a:r>
              <a:rPr lang="ko-KR" altLang="en-US" dirty="0"/>
              <a:t>이 자유도가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제곱합을 자유도로 나눠준 값을 </a:t>
            </a:r>
            <a:r>
              <a:rPr lang="ko-KR" altLang="en-US" dirty="0" err="1"/>
              <a:t>평균제곱합이라하고</a:t>
            </a:r>
            <a:r>
              <a:rPr lang="ko-KR" altLang="en-US" dirty="0"/>
              <a:t> 이 둘의</a:t>
            </a:r>
            <a:r>
              <a:rPr lang="en-US" altLang="ko-KR" dirty="0"/>
              <a:t> </a:t>
            </a:r>
            <a:r>
              <a:rPr lang="ko-KR" altLang="en-US" dirty="0"/>
              <a:t>크기를 비교하는데</a:t>
            </a:r>
            <a:endParaRPr lang="en-US" altLang="ko-KR" dirty="0"/>
          </a:p>
          <a:p>
            <a:r>
              <a:rPr lang="ko-KR" altLang="en-US" dirty="0"/>
              <a:t>그 비율을 구합니다</a:t>
            </a:r>
            <a:r>
              <a:rPr lang="en-US" altLang="ko-KR" dirty="0"/>
              <a:t>. </a:t>
            </a:r>
            <a:r>
              <a:rPr lang="ko-KR" altLang="en-US" dirty="0"/>
              <a:t>만약 처리에 의한 변동이 더 크다면 이 값이  </a:t>
            </a:r>
            <a:r>
              <a:rPr lang="ko-KR" altLang="en-US" dirty="0" err="1"/>
              <a:t>큰값이</a:t>
            </a:r>
            <a:r>
              <a:rPr lang="ko-KR" altLang="en-US" dirty="0"/>
              <a:t> 나오겠죠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통계량은 </a:t>
            </a:r>
            <a:r>
              <a:rPr lang="en-US" altLang="ko-KR" dirty="0"/>
              <a:t>F</a:t>
            </a:r>
            <a:r>
              <a:rPr lang="ko-KR" altLang="en-US" dirty="0"/>
              <a:t>분포를 따릅니다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BB1A-288E-4A83-B5BB-0946404FFDC4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6363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결론적으로 처리효과가 유의한지</a:t>
            </a:r>
            <a:r>
              <a:rPr lang="en-US" altLang="ko-KR" dirty="0"/>
              <a:t>, </a:t>
            </a:r>
            <a:r>
              <a:rPr lang="ko-KR" altLang="en-US" dirty="0"/>
              <a:t>즉 평균 간에 차이가 있는지를 검정하기 위해 </a:t>
            </a:r>
            <a:endParaRPr lang="en-US" altLang="ko-KR" dirty="0"/>
          </a:p>
          <a:p>
            <a:r>
              <a:rPr lang="en-US" altLang="ko-KR" dirty="0"/>
              <a:t>F</a:t>
            </a:r>
            <a:r>
              <a:rPr lang="ko-KR" altLang="en-US" dirty="0"/>
              <a:t>값이 </a:t>
            </a:r>
            <a:r>
              <a:rPr lang="en-US" altLang="ko-KR" dirty="0"/>
              <a:t>F </a:t>
            </a:r>
            <a:r>
              <a:rPr lang="ko-KR" altLang="en-US" dirty="0"/>
              <a:t>분포 기각역보다 크면 평균이 모두 </a:t>
            </a:r>
            <a:r>
              <a:rPr lang="ko-KR" altLang="en-US" dirty="0" err="1"/>
              <a:t>같다라는</a:t>
            </a:r>
            <a:r>
              <a:rPr lang="ko-KR" altLang="en-US" dirty="0"/>
              <a:t> </a:t>
            </a:r>
            <a:r>
              <a:rPr lang="ko-KR" altLang="en-US" dirty="0" err="1"/>
              <a:t>귀무가설을</a:t>
            </a:r>
            <a:r>
              <a:rPr lang="ko-KR" altLang="en-US" dirty="0"/>
              <a:t> 기각합니다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또는 </a:t>
            </a:r>
            <a:r>
              <a:rPr lang="en-US" altLang="ko-KR" dirty="0"/>
              <a:t>p-</a:t>
            </a:r>
            <a:r>
              <a:rPr lang="ko-KR" altLang="en-US" dirty="0"/>
              <a:t>값을 구해서 작은 값이 나오면 </a:t>
            </a:r>
            <a:r>
              <a:rPr lang="ko-KR" altLang="en-US" dirty="0" err="1"/>
              <a:t>귀무가설을</a:t>
            </a:r>
            <a:r>
              <a:rPr lang="ko-KR" altLang="en-US" dirty="0"/>
              <a:t> 기각하겠죠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BB1A-288E-4A83-B5BB-0946404FFDC4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149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표 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9.1&gt;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의 ‘가’ 자료를 엑셀을 이용하여 분석해보겠습니다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데이터 메뉴의 데이터분석 클릭하시고요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분석도구에서 분산분석 </a:t>
            </a:r>
            <a:r>
              <a:rPr lang="ko-KR" altLang="en-US" sz="1200" kern="0" spc="-5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일원배치법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선택하시고요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데이터의 범위 입력합니다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데이터의 방향은 열이고요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첫째행은 데이터가 아니라 </a:t>
            </a:r>
            <a:r>
              <a:rPr lang="ko-KR" altLang="en-US" sz="1200" kern="0" spc="-5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이름표죠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클릭해주고요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출력범위에서 출력될 셀을 선택하고요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200" kern="0" spc="-5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확인누르십니다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BB1A-288E-4A83-B5BB-0946404FFDC4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5852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결과를</a:t>
            </a:r>
            <a:r>
              <a:rPr lang="en-US" altLang="ko-KR" dirty="0"/>
              <a:t> </a:t>
            </a:r>
            <a:r>
              <a:rPr lang="ko-KR" altLang="en-US" dirty="0"/>
              <a:t>보겠습니다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각 수준에서의 표본평균은 </a:t>
            </a:r>
            <a:r>
              <a:rPr lang="en-US" altLang="ko-KR" dirty="0"/>
              <a:t>6, 5.5, 5 </a:t>
            </a:r>
            <a:r>
              <a:rPr lang="ko-KR" altLang="en-US" dirty="0"/>
              <a:t>가 됩니다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분산분석표르르</a:t>
            </a:r>
            <a:r>
              <a:rPr lang="ko-KR" altLang="en-US" dirty="0"/>
              <a:t> 보시면 </a:t>
            </a:r>
            <a:r>
              <a:rPr lang="ko-KR" altLang="en-US" dirty="0" err="1"/>
              <a:t>처리제곱합이</a:t>
            </a:r>
            <a:r>
              <a:rPr lang="ko-KR" altLang="en-US" dirty="0"/>
              <a:t> </a:t>
            </a:r>
            <a:r>
              <a:rPr lang="en-US" altLang="ko-KR" dirty="0"/>
              <a:t>2.5,</a:t>
            </a:r>
            <a:r>
              <a:rPr lang="ko-KR" altLang="en-US" dirty="0"/>
              <a:t> </a:t>
            </a:r>
            <a:r>
              <a:rPr lang="ko-KR" altLang="en-US" dirty="0" err="1"/>
              <a:t>잔차제곱합이</a:t>
            </a:r>
            <a:r>
              <a:rPr lang="ko-KR" altLang="en-US" dirty="0"/>
              <a:t> </a:t>
            </a:r>
            <a:r>
              <a:rPr lang="en-US" altLang="ko-KR" dirty="0"/>
              <a:t>0.051</a:t>
            </a:r>
          </a:p>
          <a:p>
            <a:r>
              <a:rPr lang="ko-KR" altLang="en-US" dirty="0"/>
              <a:t>자유도로 나누어 평균을 </a:t>
            </a:r>
            <a:r>
              <a:rPr lang="ko-KR" altLang="en-US" dirty="0" err="1"/>
              <a:t>구한뒤</a:t>
            </a:r>
            <a:r>
              <a:rPr lang="ko-KR" altLang="en-US" dirty="0"/>
              <a:t> 그 비율을 구하면 </a:t>
            </a:r>
            <a:r>
              <a:rPr lang="en-US" altLang="ko-KR" dirty="0"/>
              <a:t>294 </a:t>
            </a:r>
            <a:r>
              <a:rPr lang="ko-KR" altLang="en-US" dirty="0"/>
              <a:t>매우 </a:t>
            </a:r>
            <a:r>
              <a:rPr lang="ko-KR" altLang="en-US" dirty="0" err="1"/>
              <a:t>큰값이</a:t>
            </a:r>
            <a:r>
              <a:rPr lang="ko-KR" altLang="en-US" dirty="0"/>
              <a:t> 나옵니다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오차변동에</a:t>
            </a:r>
            <a:r>
              <a:rPr lang="en-US" altLang="ko-KR" dirty="0"/>
              <a:t> </a:t>
            </a:r>
            <a:r>
              <a:rPr lang="ko-KR" altLang="en-US" dirty="0"/>
              <a:t>비해 처리변동이 매우 큽니다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P</a:t>
            </a:r>
            <a:r>
              <a:rPr lang="ko-KR" altLang="en-US" dirty="0"/>
              <a:t>값은 매우 </a:t>
            </a:r>
            <a:r>
              <a:rPr lang="ko-KR" altLang="en-US" dirty="0" err="1"/>
              <a:t>작은값이</a:t>
            </a:r>
            <a:r>
              <a:rPr lang="ko-KR" altLang="en-US" dirty="0"/>
              <a:t> 나와서 </a:t>
            </a:r>
            <a:r>
              <a:rPr lang="ko-KR" altLang="en-US" dirty="0" err="1"/>
              <a:t>귀무가설을</a:t>
            </a:r>
            <a:r>
              <a:rPr lang="ko-KR" altLang="en-US" dirty="0"/>
              <a:t> 기각합니다</a:t>
            </a:r>
            <a:r>
              <a:rPr lang="en-US" altLang="ko-KR" dirty="0"/>
              <a:t>. </a:t>
            </a:r>
          </a:p>
          <a:p>
            <a:r>
              <a:rPr lang="ko-KR" altLang="en-US" dirty="0" err="1"/>
              <a:t>이값에서</a:t>
            </a:r>
            <a:r>
              <a:rPr lang="ko-KR" altLang="en-US" dirty="0"/>
              <a:t> </a:t>
            </a:r>
            <a:r>
              <a:rPr lang="en-US" altLang="ko-KR" dirty="0"/>
              <a:t>E-11</a:t>
            </a:r>
            <a:r>
              <a:rPr lang="ko-KR" altLang="en-US" dirty="0"/>
              <a:t>은 곱하기 </a:t>
            </a:r>
            <a:r>
              <a:rPr lang="en-US" altLang="ko-KR" dirty="0"/>
              <a:t>10-11</a:t>
            </a:r>
            <a:r>
              <a:rPr lang="ko-KR" altLang="en-US" dirty="0"/>
              <a:t>승을 의미합니다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그림으로 표시하면 자유도가 </a:t>
            </a:r>
            <a:r>
              <a:rPr lang="en-US" altLang="ko-KR" dirty="0"/>
              <a:t>2,12</a:t>
            </a:r>
            <a:r>
              <a:rPr lang="ko-KR" altLang="en-US" dirty="0"/>
              <a:t>인 </a:t>
            </a:r>
            <a:r>
              <a:rPr lang="en-US" altLang="ko-KR" dirty="0"/>
              <a:t>F</a:t>
            </a:r>
            <a:r>
              <a:rPr lang="ko-KR" altLang="en-US" dirty="0"/>
              <a:t>분포에서 </a:t>
            </a:r>
            <a:endParaRPr lang="en-US" altLang="ko-KR" dirty="0"/>
          </a:p>
          <a:p>
            <a:r>
              <a:rPr lang="ko-KR" altLang="en-US" dirty="0"/>
              <a:t>기각치는 </a:t>
            </a:r>
            <a:r>
              <a:rPr lang="en-US" altLang="ko-KR" dirty="0"/>
              <a:t>3.88</a:t>
            </a:r>
            <a:r>
              <a:rPr lang="ko-KR" altLang="en-US" dirty="0"/>
              <a:t>인데 즉 </a:t>
            </a:r>
            <a:r>
              <a:rPr lang="ko-KR" altLang="en-US" dirty="0" err="1"/>
              <a:t>이확률이</a:t>
            </a:r>
            <a:r>
              <a:rPr lang="ko-KR" altLang="en-US" dirty="0"/>
              <a:t> </a:t>
            </a:r>
            <a:r>
              <a:rPr lang="en-US" altLang="ko-KR" dirty="0"/>
              <a:t>0.05</a:t>
            </a:r>
            <a:r>
              <a:rPr lang="ko-KR" altLang="en-US" dirty="0"/>
              <a:t>이죠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기각치보다 </a:t>
            </a:r>
            <a:r>
              <a:rPr lang="ko-KR" altLang="en-US" dirty="0" err="1"/>
              <a:t>큰값이</a:t>
            </a:r>
            <a:r>
              <a:rPr lang="ko-KR" altLang="en-US" dirty="0"/>
              <a:t> 나왔으므로 </a:t>
            </a:r>
            <a:r>
              <a:rPr lang="ko-KR" altLang="en-US" dirty="0" err="1"/>
              <a:t>귀무가설을</a:t>
            </a:r>
            <a:r>
              <a:rPr lang="ko-KR" altLang="en-US" dirty="0"/>
              <a:t> 기각합니다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그룹 간 평균이 모두 같지는 않습니다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BB1A-288E-4A83-B5BB-0946404FFDC4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1505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</a:t>
            </a:r>
            <a:r>
              <a:rPr lang="ko-KR" altLang="en-US" dirty="0" err="1"/>
              <a:t>이원배치입니다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이원이라는 것은 그룹을 나누는 요인이 둘이라는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전체 </a:t>
            </a:r>
            <a:r>
              <a:rPr lang="en-US" altLang="ko-KR" dirty="0"/>
              <a:t>ab</a:t>
            </a:r>
            <a:r>
              <a:rPr lang="ko-KR" altLang="en-US" dirty="0"/>
              <a:t>개의 셀이 있을 때 각 셀에서 데이터를 하나씩 얻습니다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그리고 </a:t>
            </a:r>
            <a:r>
              <a:rPr lang="en-US" altLang="ko-KR" dirty="0"/>
              <a:t>a</a:t>
            </a:r>
            <a:r>
              <a:rPr lang="ko-KR" altLang="en-US" dirty="0"/>
              <a:t>개의 평균을 비교하고</a:t>
            </a:r>
            <a:endParaRPr lang="en-US" altLang="ko-KR" dirty="0"/>
          </a:p>
          <a:p>
            <a:r>
              <a:rPr lang="ko-KR" altLang="en-US" dirty="0"/>
              <a:t>또 </a:t>
            </a:r>
            <a:r>
              <a:rPr lang="en-US" altLang="ko-KR" dirty="0"/>
              <a:t>b</a:t>
            </a:r>
            <a:r>
              <a:rPr lang="ko-KR" altLang="en-US" dirty="0"/>
              <a:t>개의 평균을 비교합니다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이때 </a:t>
            </a:r>
            <a:r>
              <a:rPr lang="ko-KR" altLang="en-US" dirty="0" err="1"/>
              <a:t>검정하고자하는</a:t>
            </a:r>
            <a:r>
              <a:rPr lang="ko-KR" altLang="en-US" dirty="0"/>
              <a:t> 가설은 </a:t>
            </a:r>
            <a:r>
              <a:rPr lang="en-US" altLang="ko-KR" dirty="0"/>
              <a:t>2</a:t>
            </a:r>
            <a:r>
              <a:rPr lang="ko-KR" altLang="en-US" dirty="0"/>
              <a:t>개가 되겠죠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A</a:t>
            </a:r>
            <a:r>
              <a:rPr lang="ko-KR" altLang="en-US" dirty="0"/>
              <a:t>개의</a:t>
            </a:r>
            <a:r>
              <a:rPr lang="en-US" altLang="ko-KR" dirty="0"/>
              <a:t> </a:t>
            </a:r>
            <a:r>
              <a:rPr lang="ko-KR" altLang="en-US" dirty="0"/>
              <a:t>평균이 </a:t>
            </a:r>
            <a:r>
              <a:rPr lang="ko-KR" altLang="en-US" dirty="0" err="1"/>
              <a:t>모두같다라는</a:t>
            </a:r>
            <a:r>
              <a:rPr lang="ko-KR" altLang="en-US" dirty="0"/>
              <a:t> </a:t>
            </a:r>
            <a:r>
              <a:rPr lang="ko-KR" altLang="en-US" dirty="0" err="1"/>
              <a:t>귀무가설과</a:t>
            </a:r>
            <a:endParaRPr lang="en-US" altLang="ko-KR" dirty="0"/>
          </a:p>
          <a:p>
            <a:r>
              <a:rPr lang="en-US" altLang="ko-KR" dirty="0"/>
              <a:t>B</a:t>
            </a:r>
            <a:r>
              <a:rPr lang="ko-KR" altLang="en-US" dirty="0"/>
              <a:t>개의 평균이 모두 </a:t>
            </a:r>
            <a:r>
              <a:rPr lang="ko-KR" altLang="en-US" dirty="0" err="1"/>
              <a:t>같다라는</a:t>
            </a:r>
            <a:r>
              <a:rPr lang="ko-KR" altLang="en-US" dirty="0"/>
              <a:t> </a:t>
            </a:r>
            <a:r>
              <a:rPr lang="ko-KR" altLang="en-US" dirty="0" err="1"/>
              <a:t>귀무가설이요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BB1A-288E-4A83-B5BB-0946404FFDC4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6227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일원배치 때와 마찬가지로 전체 변동을 분해해서 판단합니다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개별 데이터가 전체평균과 차이를 보이는 것은 처리</a:t>
            </a:r>
            <a:r>
              <a:rPr lang="en-US" altLang="ko-KR" dirty="0"/>
              <a:t>A</a:t>
            </a:r>
            <a:r>
              <a:rPr lang="ko-KR" altLang="en-US" dirty="0"/>
              <a:t>에 의한 평균차이</a:t>
            </a:r>
            <a:endParaRPr lang="en-US" altLang="ko-KR" dirty="0"/>
          </a:p>
          <a:p>
            <a:r>
              <a:rPr lang="ko-KR" altLang="en-US" dirty="0"/>
              <a:t>그리고 처리</a:t>
            </a:r>
            <a:r>
              <a:rPr lang="en-US" altLang="ko-KR" dirty="0"/>
              <a:t>B</a:t>
            </a:r>
            <a:r>
              <a:rPr lang="ko-KR" altLang="en-US" dirty="0"/>
              <a:t>에 의한 평균차이 그리고 각 나머지 값들입니다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이것을 제곱해서 제곱합을 구하면 </a:t>
            </a:r>
            <a:endParaRPr lang="en-US" altLang="ko-KR" dirty="0"/>
          </a:p>
          <a:p>
            <a:r>
              <a:rPr lang="ko-KR" altLang="en-US" dirty="0" err="1"/>
              <a:t>전체제곱합은</a:t>
            </a:r>
            <a:r>
              <a:rPr lang="ko-KR" altLang="en-US" dirty="0"/>
              <a:t> 처리</a:t>
            </a:r>
            <a:r>
              <a:rPr lang="en-US" altLang="ko-KR" dirty="0"/>
              <a:t>A</a:t>
            </a:r>
            <a:r>
              <a:rPr lang="ko-KR" altLang="en-US" dirty="0"/>
              <a:t>에 의한 제곱합과 </a:t>
            </a:r>
            <a:endParaRPr lang="en-US" altLang="ko-KR" dirty="0"/>
          </a:p>
          <a:p>
            <a:r>
              <a:rPr lang="ko-KR" altLang="en-US" dirty="0"/>
              <a:t>처리 </a:t>
            </a:r>
            <a:r>
              <a:rPr lang="en-US" altLang="ko-KR" dirty="0"/>
              <a:t>B</a:t>
            </a:r>
            <a:r>
              <a:rPr lang="ko-KR" altLang="en-US" dirty="0"/>
              <a:t>에 의한 </a:t>
            </a:r>
            <a:r>
              <a:rPr lang="ko-KR" altLang="en-US" dirty="0" err="1"/>
              <a:t>제곱합</a:t>
            </a:r>
            <a:r>
              <a:rPr lang="en-US" altLang="ko-KR" dirty="0"/>
              <a:t>, </a:t>
            </a:r>
            <a:r>
              <a:rPr lang="ko-KR" altLang="en-US" dirty="0"/>
              <a:t>그리고 오차에 의한 </a:t>
            </a:r>
            <a:r>
              <a:rPr lang="ko-KR" altLang="en-US" dirty="0" err="1"/>
              <a:t>제곱합입니다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이것을 분산분석표로 정리하고 처리에 의한 </a:t>
            </a:r>
            <a:r>
              <a:rPr lang="ko-KR" altLang="en-US" dirty="0" err="1"/>
              <a:t>평균제곱합을</a:t>
            </a:r>
            <a:endParaRPr lang="en-US" altLang="ko-KR" dirty="0"/>
          </a:p>
          <a:p>
            <a:r>
              <a:rPr lang="ko-KR" altLang="en-US" dirty="0"/>
              <a:t>오차에 의한 </a:t>
            </a:r>
            <a:r>
              <a:rPr lang="ko-KR" altLang="en-US" dirty="0" err="1"/>
              <a:t>평균제곱합과</a:t>
            </a:r>
            <a:r>
              <a:rPr lang="ko-KR" altLang="en-US" dirty="0"/>
              <a:t> 비교합니다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BB1A-288E-4A83-B5BB-0946404FFDC4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443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 값이 크면 </a:t>
            </a:r>
            <a:r>
              <a:rPr lang="en-US" altLang="ko-KR" dirty="0"/>
              <a:t>a</a:t>
            </a:r>
            <a:r>
              <a:rPr lang="ko-KR" altLang="en-US" dirty="0"/>
              <a:t>개의 평균이 모두 같다는 가설은 기각됩니다</a:t>
            </a:r>
            <a:r>
              <a:rPr lang="en-US" altLang="ko-KR" dirty="0"/>
              <a:t>. </a:t>
            </a:r>
            <a:r>
              <a:rPr lang="ko-KR" altLang="en-US" dirty="0"/>
              <a:t>즉 </a:t>
            </a:r>
            <a:r>
              <a:rPr lang="en-US" altLang="ko-KR" dirty="0"/>
              <a:t>A</a:t>
            </a:r>
            <a:r>
              <a:rPr lang="ko-KR" altLang="en-US" dirty="0"/>
              <a:t>의 처리효과가 존재하는 것이죠</a:t>
            </a:r>
            <a:r>
              <a:rPr lang="en-US" altLang="ko-KR" dirty="0"/>
              <a:t>..</a:t>
            </a:r>
          </a:p>
          <a:p>
            <a:r>
              <a:rPr lang="ko-KR" altLang="en-US" dirty="0"/>
              <a:t>또 이 값이 크면 </a:t>
            </a:r>
            <a:r>
              <a:rPr lang="en-US" altLang="ko-KR" dirty="0"/>
              <a:t>b</a:t>
            </a:r>
            <a:r>
              <a:rPr lang="ko-KR" altLang="en-US" dirty="0"/>
              <a:t>개의 평균이 모두 같다는 기각되므로 </a:t>
            </a:r>
            <a:r>
              <a:rPr lang="en-US" altLang="ko-KR" dirty="0"/>
              <a:t>B</a:t>
            </a:r>
            <a:r>
              <a:rPr lang="ko-KR" altLang="en-US" dirty="0"/>
              <a:t>의 처리효과가 존재하는 것이죠</a:t>
            </a:r>
            <a:r>
              <a:rPr lang="en-US" altLang="ko-KR" dirty="0"/>
              <a:t>..</a:t>
            </a:r>
            <a:r>
              <a:rPr lang="ko-KR" altLang="en-US" dirty="0"/>
              <a:t> 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BB1A-288E-4A83-B5BB-0946404FFDC4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57170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교재의 예제 </a:t>
            </a:r>
            <a:r>
              <a:rPr lang="en-US" altLang="ko-KR" dirty="0"/>
              <a:t>9.3</a:t>
            </a:r>
            <a:r>
              <a:rPr lang="ko-KR" altLang="en-US" dirty="0"/>
              <a:t>을 풀어보겠습니다</a:t>
            </a:r>
            <a:r>
              <a:rPr lang="en-US" altLang="ko-KR" dirty="0"/>
              <a:t>.</a:t>
            </a:r>
          </a:p>
          <a:p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데이터 메뉴의 데이터분석 클릭하시고요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분석도구에서 분산분석 반복이 없는 </a:t>
            </a:r>
            <a:r>
              <a:rPr lang="ko-KR" altLang="en-US" sz="1200" kern="0" spc="-5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이원배치법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선택하시고요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데이터의 범위 입력합니다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r>
              <a:rPr lang="ko-KR" altLang="en-US" sz="1200" kern="0" spc="-5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첫째행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첫째열은 데이터가 아니라 </a:t>
            </a:r>
            <a:r>
              <a:rPr lang="ko-KR" altLang="en-US" sz="1200" kern="0" spc="-5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이름표죠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클릭해주고요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출력범위에서 출력될 셀을 선택하고요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200" kern="0" spc="-5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확인누르십니다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BB1A-288E-4A83-B5BB-0946404FFDC4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5391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ko-KR" altLang="en-US" dirty="0"/>
                  <a:t>각 그룹별 평균을 구했고요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분산분석표에서 </a:t>
                </a:r>
                <a:r>
                  <a:rPr lang="en-US" altLang="ko-KR" dirty="0"/>
                  <a:t>A</a:t>
                </a:r>
                <a:r>
                  <a:rPr lang="ko-KR" altLang="en-US" dirty="0"/>
                  <a:t>에 의한 </a:t>
                </a:r>
                <a:r>
                  <a:rPr lang="ko-KR" altLang="en-US" dirty="0" err="1"/>
                  <a:t>처리제곱합</a:t>
                </a:r>
                <a:endParaRPr lang="en-US" altLang="ko-KR" dirty="0"/>
              </a:p>
              <a:p>
                <a:r>
                  <a:rPr lang="en-US" altLang="ko-KR" dirty="0"/>
                  <a:t>B</a:t>
                </a:r>
                <a:r>
                  <a:rPr lang="ko-KR" altLang="en-US" dirty="0"/>
                  <a:t>에 의한 </a:t>
                </a:r>
                <a:r>
                  <a:rPr lang="ko-KR" altLang="en-US" dirty="0" err="1"/>
                  <a:t>처리제곱합</a:t>
                </a:r>
                <a:r>
                  <a:rPr lang="en-US" altLang="ko-KR" dirty="0"/>
                  <a:t>,</a:t>
                </a:r>
              </a:p>
              <a:p>
                <a:r>
                  <a:rPr lang="ko-KR" altLang="en-US" dirty="0"/>
                  <a:t>각각 자유도로 나눠서 </a:t>
                </a:r>
                <a:r>
                  <a:rPr lang="ko-KR" altLang="en-US" dirty="0" err="1"/>
                  <a:t>평균제곱합</a:t>
                </a:r>
                <a:r>
                  <a:rPr lang="ko-KR" altLang="en-US" dirty="0"/>
                  <a:t> </a:t>
                </a:r>
                <a:r>
                  <a:rPr lang="ko-KR" altLang="en-US" dirty="0" err="1"/>
                  <a:t>구한것을</a:t>
                </a:r>
                <a:r>
                  <a:rPr lang="ko-KR" altLang="en-US" dirty="0"/>
                  <a:t> </a:t>
                </a:r>
                <a:r>
                  <a:rPr lang="ko-KR" altLang="en-US" dirty="0" err="1"/>
                  <a:t>오차평균제곱합으로</a:t>
                </a:r>
                <a:r>
                  <a:rPr lang="ko-KR" altLang="en-US" dirty="0"/>
                  <a:t> 나눠줍니다</a:t>
                </a:r>
                <a:r>
                  <a:rPr lang="en-US" altLang="ko-KR" dirty="0"/>
                  <a:t>.</a:t>
                </a:r>
              </a:p>
              <a:p>
                <a:r>
                  <a:rPr lang="en-US" altLang="ko-KR" dirty="0"/>
                  <a:t>P-</a:t>
                </a:r>
                <a:r>
                  <a:rPr lang="ko-KR" altLang="en-US" dirty="0"/>
                  <a:t>값이 작은 값이 나와서 모두 </a:t>
                </a:r>
                <a:r>
                  <a:rPr lang="ko-KR" altLang="en-US" dirty="0" err="1"/>
                  <a:t>귀무가설을</a:t>
                </a:r>
                <a:r>
                  <a:rPr lang="ko-KR" altLang="en-US" dirty="0"/>
                  <a:t> 기각하죠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즉 처리 </a:t>
                </a:r>
                <a:r>
                  <a:rPr lang="en-US" altLang="ko-KR" dirty="0"/>
                  <a:t>A, </a:t>
                </a:r>
                <a:r>
                  <a:rPr lang="ko-KR" altLang="en-US" dirty="0"/>
                  <a:t>처리</a:t>
                </a:r>
                <a:r>
                  <a:rPr lang="en-US" altLang="ko-KR" dirty="0"/>
                  <a:t>B </a:t>
                </a:r>
                <a:r>
                  <a:rPr lang="ko-KR" altLang="en-US" dirty="0"/>
                  <a:t>모두 효과가 있습니다</a:t>
                </a:r>
                <a:r>
                  <a:rPr lang="en-US" altLang="ko-KR" dirty="0"/>
                  <a:t>.</a:t>
                </a:r>
              </a:p>
              <a:p>
                <a:pPr fontAlgn="base"/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그런데 </a:t>
                </a:r>
                <a:r>
                  <a:rPr lang="ko-KR" altLang="en-US" sz="1200" kern="0" spc="-50" dirty="0" err="1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귀무가설</a:t>
                </a:r>
                <a:r>
                  <a:rPr lang="en-US" altLang="ko-KR" sz="1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ko-KR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ko-KR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을 기각하였다고 </a:t>
                </a:r>
                <a:endParaRPr lang="en-US" altLang="ko-KR" sz="1200" kern="0" spc="-50" dirty="0">
                  <a:solidFill>
                    <a:srgbClr val="000000"/>
                  </a:solidFill>
                  <a:effectLst/>
                  <a:latin typeface="한컴돋움"/>
                  <a:ea typeface="한컴돋움"/>
                </a:endParaRPr>
              </a:p>
              <a:p>
                <a:pPr fontAlgn="base"/>
                <a:r>
                  <a:rPr lang="en-US" altLang="ko-KR" sz="1200" b="1" kern="0" spc="-50" dirty="0">
                    <a:solidFill>
                      <a:srgbClr val="FF0000"/>
                    </a:solidFill>
                    <a:effectLst/>
                    <a:latin typeface="한컴돋움"/>
                    <a:ea typeface="한컴돋움"/>
                  </a:rPr>
                  <a:t>B</a:t>
                </a:r>
                <a:r>
                  <a:rPr lang="ko-KR" altLang="en-US" sz="1200" b="1" kern="0" spc="-50" dirty="0">
                    <a:solidFill>
                      <a:srgbClr val="FF0000"/>
                    </a:solidFill>
                    <a:effectLst/>
                    <a:latin typeface="한컴돋움"/>
                    <a:ea typeface="한컴돋움"/>
                  </a:rPr>
                  <a:t>의 모든 평균값이 다르다 </a:t>
                </a:r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는 의미는 아닙니다</a:t>
                </a:r>
                <a:r>
                  <a:rPr lang="en-US" altLang="ko-KR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. </a:t>
                </a:r>
              </a:p>
              <a:p>
                <a:pPr fontAlgn="base"/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평균이 모두 같다는 </a:t>
                </a:r>
                <a:r>
                  <a:rPr lang="ko-KR" altLang="en-US" sz="1200" kern="0" spc="-50" dirty="0" err="1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귀무가설을</a:t>
                </a:r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 기각하였다는 것은 </a:t>
                </a:r>
                <a:endParaRPr lang="en-US" altLang="ko-KR" sz="1200" kern="0" spc="-50" dirty="0">
                  <a:solidFill>
                    <a:srgbClr val="000000"/>
                  </a:solidFill>
                  <a:effectLst/>
                  <a:latin typeface="한컴돋움"/>
                  <a:ea typeface="한컴돋움"/>
                </a:endParaRPr>
              </a:p>
              <a:p>
                <a:pPr fontAlgn="base"/>
                <a:r>
                  <a:rPr lang="ko-KR" altLang="en-US" sz="1200" b="1" kern="0" spc="-50" dirty="0">
                    <a:solidFill>
                      <a:srgbClr val="FF0000"/>
                    </a:solidFill>
                    <a:effectLst/>
                    <a:latin typeface="한컴돋움"/>
                    <a:ea typeface="한컴돋움"/>
                  </a:rPr>
                  <a:t>모두 같은 것은 아니다</a:t>
                </a:r>
                <a:r>
                  <a:rPr lang="en-US" altLang="ko-KR" sz="1200" b="1" kern="0" spc="-50" dirty="0">
                    <a:solidFill>
                      <a:srgbClr val="FF0000"/>
                    </a:solidFill>
                    <a:effectLst/>
                    <a:latin typeface="한컴돋움"/>
                    <a:ea typeface="한컴돋움"/>
                  </a:rPr>
                  <a:t> </a:t>
                </a:r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라고 판단하는 것입니다</a:t>
                </a:r>
                <a:r>
                  <a:rPr lang="en-US" altLang="ko-KR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. </a:t>
                </a:r>
              </a:p>
              <a:p>
                <a:pPr fontAlgn="base"/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그림을 보시면 이해하시기 </a:t>
                </a:r>
                <a:r>
                  <a:rPr lang="ko-KR" altLang="en-US" sz="1200" kern="0" spc="-50" dirty="0" err="1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쉬울겁니다</a:t>
                </a:r>
                <a:r>
                  <a:rPr lang="en-US" altLang="ko-KR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.</a:t>
                </a:r>
              </a:p>
              <a:p>
                <a:pPr marR="0" fontAlgn="base" latinLnBrk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가장 큰 </a:t>
                </a:r>
                <a:r>
                  <a:rPr lang="en-US" altLang="ko-KR" sz="1200" kern="0" spc="-50" dirty="0">
                    <a:solidFill>
                      <a:srgbClr val="000000"/>
                    </a:solidFill>
                    <a:latin typeface="한컴돋움"/>
                    <a:ea typeface="한컴돋움"/>
                  </a:rPr>
                  <a:t>B3</a:t>
                </a:r>
                <a:r>
                  <a:rPr lang="ko-KR" altLang="en-US" sz="1200" kern="0" spc="-50" dirty="0">
                    <a:solidFill>
                      <a:srgbClr val="000000"/>
                    </a:solidFill>
                    <a:latin typeface="한컴돋움"/>
                    <a:ea typeface="한컴돋움"/>
                  </a:rPr>
                  <a:t>와</a:t>
                </a:r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 가장 작은 </a:t>
                </a:r>
                <a:r>
                  <a:rPr lang="en-US" altLang="ko-KR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B2</a:t>
                </a:r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는 차이가 있어 보이지만 </a:t>
                </a:r>
                <a:endParaRPr lang="en-US" altLang="ko-KR" sz="1200" kern="0" spc="-50" dirty="0">
                  <a:solidFill>
                    <a:srgbClr val="000000"/>
                  </a:solidFill>
                  <a:effectLst/>
                  <a:latin typeface="한컴돋움"/>
                  <a:ea typeface="한컴돋움"/>
                </a:endParaRPr>
              </a:p>
              <a:p>
                <a:pPr marR="0" fontAlgn="base" latinLnBrk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‘</a:t>
                </a:r>
                <a:r>
                  <a:rPr lang="en-US" altLang="ko-KR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B3</a:t>
                </a:r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과 </a:t>
                </a:r>
                <a:r>
                  <a:rPr lang="en-US" altLang="ko-KR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B4</a:t>
                </a:r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가 </a:t>
                </a:r>
                <a:r>
                  <a:rPr lang="ko-KR" altLang="en-US" sz="1200" kern="0" spc="-50" dirty="0" err="1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다른지</a:t>
                </a:r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’</a:t>
                </a:r>
                <a:r>
                  <a:rPr lang="en-US" altLang="ko-KR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, ‘B1</a:t>
                </a:r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과 </a:t>
                </a:r>
                <a:r>
                  <a:rPr lang="en-US" altLang="ko-KR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B2</a:t>
                </a:r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가 </a:t>
                </a:r>
                <a:r>
                  <a:rPr lang="ko-KR" altLang="en-US" sz="1200" kern="0" spc="-50" dirty="0" err="1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다른지’는</a:t>
                </a:r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 현재의 </a:t>
                </a:r>
                <a:r>
                  <a:rPr lang="ko-KR" altLang="en-US" sz="1200" kern="0" spc="-50" dirty="0" err="1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분석값들로는</a:t>
                </a:r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 알 수가 없죠</a:t>
                </a:r>
                <a:r>
                  <a:rPr lang="en-US" altLang="ko-KR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.. </a:t>
                </a:r>
              </a:p>
              <a:p>
                <a:pPr marR="0" fontAlgn="base" latinLnBrk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분산분석후 처리효과가 존재한다고 검정결과가 나오는 경우 </a:t>
                </a:r>
                <a:endParaRPr lang="en-US" altLang="ko-KR" sz="1200" kern="0" spc="-50" dirty="0">
                  <a:solidFill>
                    <a:srgbClr val="000000"/>
                  </a:solidFill>
                  <a:effectLst/>
                  <a:latin typeface="한컴돋움"/>
                  <a:ea typeface="한컴돋움"/>
                </a:endParaRPr>
              </a:p>
              <a:p>
                <a:pPr marR="0" fontAlgn="base" latinLnBrk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구체적으로 어떤 처리 간에 차이가 있는지를 분석하는 것이 </a:t>
                </a:r>
                <a:r>
                  <a:rPr lang="ko-KR" altLang="en-US" sz="1200" kern="0" spc="-50" dirty="0" err="1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사후분석입니다</a:t>
                </a:r>
                <a:r>
                  <a:rPr lang="en-US" altLang="ko-KR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. </a:t>
                </a:r>
              </a:p>
              <a:p>
                <a:pPr marR="0" fontAlgn="base" latinLnBrk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아쉽게도 </a:t>
                </a:r>
                <a:r>
                  <a:rPr lang="en-US" altLang="ko-KR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Excel</a:t>
                </a:r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에서는 사후분석을 제공하지 않고 있습니다</a:t>
                </a:r>
                <a:r>
                  <a:rPr lang="en-US" altLang="ko-KR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.</a:t>
                </a:r>
                <a:endParaRPr lang="ko-KR" altLang="en-US" sz="1200" kern="0" spc="-50" dirty="0">
                  <a:solidFill>
                    <a:srgbClr val="000000"/>
                  </a:solidFill>
                  <a:effectLst/>
                  <a:latin typeface="한양신명조"/>
                </a:endParaRPr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ko-KR" altLang="en-US" dirty="0"/>
                  <a:t>각 그룹별 평균을 구했고요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분산분석표에서 </a:t>
                </a:r>
                <a:r>
                  <a:rPr lang="en-US" altLang="ko-KR" dirty="0"/>
                  <a:t>A</a:t>
                </a:r>
                <a:r>
                  <a:rPr lang="ko-KR" altLang="en-US" dirty="0"/>
                  <a:t>에 의한 </a:t>
                </a:r>
                <a:r>
                  <a:rPr lang="ko-KR" altLang="en-US" dirty="0" err="1"/>
                  <a:t>처리제곱합</a:t>
                </a:r>
                <a:endParaRPr lang="en-US" altLang="ko-KR" dirty="0"/>
              </a:p>
              <a:p>
                <a:r>
                  <a:rPr lang="en-US" altLang="ko-KR" dirty="0"/>
                  <a:t>B</a:t>
                </a:r>
                <a:r>
                  <a:rPr lang="ko-KR" altLang="en-US" dirty="0"/>
                  <a:t>에 의한 </a:t>
                </a:r>
                <a:r>
                  <a:rPr lang="ko-KR" altLang="en-US" dirty="0" err="1"/>
                  <a:t>처리제곱합</a:t>
                </a:r>
                <a:r>
                  <a:rPr lang="en-US" altLang="ko-KR" dirty="0"/>
                  <a:t>,</a:t>
                </a:r>
              </a:p>
              <a:p>
                <a:r>
                  <a:rPr lang="ko-KR" altLang="en-US" dirty="0"/>
                  <a:t>각각 자유도로 나눠서 </a:t>
                </a:r>
                <a:r>
                  <a:rPr lang="ko-KR" altLang="en-US" dirty="0" err="1"/>
                  <a:t>평균제곱합</a:t>
                </a:r>
                <a:r>
                  <a:rPr lang="ko-KR" altLang="en-US" dirty="0"/>
                  <a:t> </a:t>
                </a:r>
                <a:r>
                  <a:rPr lang="ko-KR" altLang="en-US" dirty="0" err="1"/>
                  <a:t>구한것을</a:t>
                </a:r>
                <a:r>
                  <a:rPr lang="ko-KR" altLang="en-US" dirty="0"/>
                  <a:t> </a:t>
                </a:r>
                <a:r>
                  <a:rPr lang="ko-KR" altLang="en-US" dirty="0" err="1"/>
                  <a:t>오차평균제곱합으로</a:t>
                </a:r>
                <a:r>
                  <a:rPr lang="ko-KR" altLang="en-US" dirty="0"/>
                  <a:t> 나눠줍니다</a:t>
                </a:r>
                <a:r>
                  <a:rPr lang="en-US" altLang="ko-KR" dirty="0"/>
                  <a:t>.</a:t>
                </a:r>
              </a:p>
              <a:p>
                <a:r>
                  <a:rPr lang="en-US" altLang="ko-KR" dirty="0"/>
                  <a:t>P-</a:t>
                </a:r>
                <a:r>
                  <a:rPr lang="ko-KR" altLang="en-US" dirty="0"/>
                  <a:t>값이 작은 값이 나와서 모두 </a:t>
                </a:r>
                <a:r>
                  <a:rPr lang="ko-KR" altLang="en-US" dirty="0" err="1"/>
                  <a:t>귀무가설을</a:t>
                </a:r>
                <a:r>
                  <a:rPr lang="ko-KR" altLang="en-US" dirty="0"/>
                  <a:t> 기각하죠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즉 처리 </a:t>
                </a:r>
                <a:r>
                  <a:rPr lang="en-US" altLang="ko-KR" dirty="0"/>
                  <a:t>A, </a:t>
                </a:r>
                <a:r>
                  <a:rPr lang="ko-KR" altLang="en-US" dirty="0"/>
                  <a:t>처리</a:t>
                </a:r>
                <a:r>
                  <a:rPr lang="en-US" altLang="ko-KR" dirty="0"/>
                  <a:t>B </a:t>
                </a:r>
                <a:r>
                  <a:rPr lang="ko-KR" altLang="en-US" dirty="0"/>
                  <a:t>모두 효과가 있습니다</a:t>
                </a:r>
                <a:r>
                  <a:rPr lang="en-US" altLang="ko-KR" dirty="0"/>
                  <a:t>.</a:t>
                </a:r>
              </a:p>
              <a:p>
                <a:pPr fontAlgn="base"/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그런데 </a:t>
                </a:r>
                <a:r>
                  <a:rPr lang="ko-KR" altLang="en-US" sz="1200" kern="0" spc="-50" dirty="0" err="1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귀무가설</a:t>
                </a:r>
                <a:r>
                  <a:rPr lang="en-US" altLang="ko-KR" sz="12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ko-KR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𝐻_0𝐵  </a:t>
                </a:r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을 기각하였다고 </a:t>
                </a:r>
                <a:endParaRPr lang="en-US" altLang="ko-KR" sz="1200" kern="0" spc="-50" dirty="0">
                  <a:solidFill>
                    <a:srgbClr val="000000"/>
                  </a:solidFill>
                  <a:effectLst/>
                  <a:latin typeface="한컴돋움"/>
                  <a:ea typeface="한컴돋움"/>
                </a:endParaRPr>
              </a:p>
              <a:p>
                <a:pPr fontAlgn="base"/>
                <a:r>
                  <a:rPr lang="en-US" altLang="ko-KR" sz="1200" b="1" kern="0" spc="-50" dirty="0">
                    <a:solidFill>
                      <a:srgbClr val="FF0000"/>
                    </a:solidFill>
                    <a:effectLst/>
                    <a:latin typeface="한컴돋움"/>
                    <a:ea typeface="한컴돋움"/>
                  </a:rPr>
                  <a:t>B</a:t>
                </a:r>
                <a:r>
                  <a:rPr lang="ko-KR" altLang="en-US" sz="1200" b="1" kern="0" spc="-50" dirty="0">
                    <a:solidFill>
                      <a:srgbClr val="FF0000"/>
                    </a:solidFill>
                    <a:effectLst/>
                    <a:latin typeface="한컴돋움"/>
                    <a:ea typeface="한컴돋움"/>
                  </a:rPr>
                  <a:t>의 모든 평균값이 다르다 </a:t>
                </a:r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는 의미는 아닙니다</a:t>
                </a:r>
                <a:r>
                  <a:rPr lang="en-US" altLang="ko-KR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. </a:t>
                </a:r>
              </a:p>
              <a:p>
                <a:pPr fontAlgn="base"/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평균이 모두 같다는 </a:t>
                </a:r>
                <a:r>
                  <a:rPr lang="ko-KR" altLang="en-US" sz="1200" kern="0" spc="-50" dirty="0" err="1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귀무가설을</a:t>
                </a:r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 기각하였다는 것은 </a:t>
                </a:r>
                <a:endParaRPr lang="en-US" altLang="ko-KR" sz="1200" kern="0" spc="-50" dirty="0">
                  <a:solidFill>
                    <a:srgbClr val="000000"/>
                  </a:solidFill>
                  <a:effectLst/>
                  <a:latin typeface="한컴돋움"/>
                  <a:ea typeface="한컴돋움"/>
                </a:endParaRPr>
              </a:p>
              <a:p>
                <a:pPr fontAlgn="base"/>
                <a:r>
                  <a:rPr lang="ko-KR" altLang="en-US" sz="1200" b="1" kern="0" spc="-50" dirty="0">
                    <a:solidFill>
                      <a:srgbClr val="FF0000"/>
                    </a:solidFill>
                    <a:effectLst/>
                    <a:latin typeface="한컴돋움"/>
                    <a:ea typeface="한컴돋움"/>
                  </a:rPr>
                  <a:t>모두 같은 것은 아니다</a:t>
                </a:r>
                <a:r>
                  <a:rPr lang="en-US" altLang="ko-KR" sz="1200" b="1" kern="0" spc="-50" dirty="0">
                    <a:solidFill>
                      <a:srgbClr val="FF0000"/>
                    </a:solidFill>
                    <a:effectLst/>
                    <a:latin typeface="한컴돋움"/>
                    <a:ea typeface="한컴돋움"/>
                  </a:rPr>
                  <a:t> </a:t>
                </a:r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라고 판단하는 것입니다</a:t>
                </a:r>
                <a:r>
                  <a:rPr lang="en-US" altLang="ko-KR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. </a:t>
                </a:r>
              </a:p>
              <a:p>
                <a:pPr fontAlgn="base"/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그림을 보시면 이해하시기 </a:t>
                </a:r>
                <a:r>
                  <a:rPr lang="ko-KR" altLang="en-US" sz="1200" kern="0" spc="-50" dirty="0" err="1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쉬울겁니다</a:t>
                </a:r>
                <a:r>
                  <a:rPr lang="en-US" altLang="ko-KR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.</a:t>
                </a:r>
              </a:p>
              <a:p>
                <a:pPr marR="0" fontAlgn="base" latinLnBrk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가장 큰 </a:t>
                </a:r>
                <a:r>
                  <a:rPr lang="en-US" altLang="ko-KR" sz="1200" kern="0" spc="-50" dirty="0">
                    <a:solidFill>
                      <a:srgbClr val="000000"/>
                    </a:solidFill>
                    <a:latin typeface="한컴돋움"/>
                    <a:ea typeface="한컴돋움"/>
                  </a:rPr>
                  <a:t>B3</a:t>
                </a:r>
                <a:r>
                  <a:rPr lang="ko-KR" altLang="en-US" sz="1200" kern="0" spc="-50" dirty="0">
                    <a:solidFill>
                      <a:srgbClr val="000000"/>
                    </a:solidFill>
                    <a:latin typeface="한컴돋움"/>
                    <a:ea typeface="한컴돋움"/>
                  </a:rPr>
                  <a:t>와</a:t>
                </a:r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 가장 작은 </a:t>
                </a:r>
                <a:r>
                  <a:rPr lang="en-US" altLang="ko-KR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B2</a:t>
                </a:r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는 차이가 있어 보이지만 </a:t>
                </a:r>
                <a:endParaRPr lang="en-US" altLang="ko-KR" sz="1200" kern="0" spc="-50" dirty="0">
                  <a:solidFill>
                    <a:srgbClr val="000000"/>
                  </a:solidFill>
                  <a:effectLst/>
                  <a:latin typeface="한컴돋움"/>
                  <a:ea typeface="한컴돋움"/>
                </a:endParaRPr>
              </a:p>
              <a:p>
                <a:pPr marR="0" fontAlgn="base" latinLnBrk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‘</a:t>
                </a:r>
                <a:r>
                  <a:rPr lang="en-US" altLang="ko-KR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B3</a:t>
                </a:r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과 </a:t>
                </a:r>
                <a:r>
                  <a:rPr lang="en-US" altLang="ko-KR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B4</a:t>
                </a:r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가 </a:t>
                </a:r>
                <a:r>
                  <a:rPr lang="ko-KR" altLang="en-US" sz="1200" kern="0" spc="-50" dirty="0" err="1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다른지</a:t>
                </a:r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’</a:t>
                </a:r>
                <a:r>
                  <a:rPr lang="en-US" altLang="ko-KR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, ‘B1</a:t>
                </a:r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과 </a:t>
                </a:r>
                <a:r>
                  <a:rPr lang="en-US" altLang="ko-KR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B2</a:t>
                </a:r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가 </a:t>
                </a:r>
                <a:r>
                  <a:rPr lang="ko-KR" altLang="en-US" sz="1200" kern="0" spc="-50" dirty="0" err="1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다른지’는</a:t>
                </a:r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 현재의 </a:t>
                </a:r>
                <a:r>
                  <a:rPr lang="ko-KR" altLang="en-US" sz="1200" kern="0" spc="-50" dirty="0" err="1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분석값들로는</a:t>
                </a:r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 알 수가 없죠</a:t>
                </a:r>
                <a:r>
                  <a:rPr lang="en-US" altLang="ko-KR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.. </a:t>
                </a:r>
              </a:p>
              <a:p>
                <a:pPr marR="0" fontAlgn="base" latinLnBrk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분산분석후 처리효과가 존재한다고 검정결과가 나오는 경우 </a:t>
                </a:r>
                <a:endParaRPr lang="en-US" altLang="ko-KR" sz="1200" kern="0" spc="-50" dirty="0">
                  <a:solidFill>
                    <a:srgbClr val="000000"/>
                  </a:solidFill>
                  <a:effectLst/>
                  <a:latin typeface="한컴돋움"/>
                  <a:ea typeface="한컴돋움"/>
                </a:endParaRPr>
              </a:p>
              <a:p>
                <a:pPr marR="0" fontAlgn="base" latinLnBrk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구체적으로 어떤 처리 간에 차이가 있는지를 분석하는 것이 </a:t>
                </a:r>
                <a:r>
                  <a:rPr lang="ko-KR" altLang="en-US" sz="1200" kern="0" spc="-50" dirty="0" err="1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사후분석입니다</a:t>
                </a:r>
                <a:r>
                  <a:rPr lang="en-US" altLang="ko-KR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. </a:t>
                </a:r>
              </a:p>
              <a:p>
                <a:pPr marR="0" fontAlgn="base" latinLnBrk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아쉽게도 </a:t>
                </a:r>
                <a:r>
                  <a:rPr lang="en-US" altLang="ko-KR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Excel</a:t>
                </a:r>
                <a:r>
                  <a:rPr lang="ko-KR" altLang="en-US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에서는 사후분석을 제공하지 않고 있습니다</a:t>
                </a:r>
                <a:r>
                  <a:rPr lang="en-US" altLang="ko-KR" sz="12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.</a:t>
                </a:r>
                <a:endParaRPr lang="ko-KR" altLang="en-US" sz="1200" kern="0" spc="-50" dirty="0">
                  <a:solidFill>
                    <a:srgbClr val="000000"/>
                  </a:solidFill>
                  <a:effectLst/>
                  <a:latin typeface="한양신명조"/>
                </a:endParaRPr>
              </a:p>
              <a:p>
                <a:endParaRPr lang="ko-KR" altLang="en-US" dirty="0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BB1A-288E-4A83-B5BB-0946404FFDC4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4178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실험계획법은 농업실험에서 유래가 된 방법입니다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예를 들어 땅을 </a:t>
            </a:r>
            <a:r>
              <a:rPr lang="ko-KR" altLang="en-US" dirty="0" err="1"/>
              <a:t>여러부분으로</a:t>
            </a:r>
            <a:r>
              <a:rPr lang="ko-KR" altLang="en-US" dirty="0"/>
              <a:t> 나누어 각 부분마다 다른 처리를 해줍니다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이때 나온 결과물 사이에 차이가 있는지를 분석하고요</a:t>
            </a:r>
            <a:endParaRPr lang="en-US" altLang="ko-KR" dirty="0"/>
          </a:p>
          <a:p>
            <a:r>
              <a:rPr lang="ko-KR" altLang="en-US" dirty="0"/>
              <a:t>만약 차이가 있다면 나누어서 한 각 처리가 효과가 있음을 의미합니다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이렇게 어떤 요인의 효과를 측정하기 위해서 실험을 설계하고 결과를 분석하는 것을 </a:t>
            </a:r>
            <a:endParaRPr lang="en-US" altLang="ko-KR" dirty="0"/>
          </a:p>
          <a:p>
            <a:r>
              <a:rPr lang="ko-KR" altLang="en-US" dirty="0"/>
              <a:t>실험계획법이라고 합니다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BB1A-288E-4A83-B5BB-0946404FFDC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7254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반복이 있는 </a:t>
            </a:r>
            <a:r>
              <a:rPr lang="ko-KR" altLang="en-US" dirty="0" err="1"/>
              <a:t>이원배치입니다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앞에서는 각 셀에서 한번만 데이터가 관측되었는데</a:t>
            </a:r>
            <a:endParaRPr lang="en-US" altLang="ko-KR" dirty="0"/>
          </a:p>
          <a:p>
            <a:r>
              <a:rPr lang="ko-KR" altLang="en-US" dirty="0"/>
              <a:t>여기서는 한 셀에서 즉 같은 수준에서 여러 번 반복측정한</a:t>
            </a:r>
            <a:endParaRPr lang="en-US" altLang="ko-KR" dirty="0"/>
          </a:p>
          <a:p>
            <a:r>
              <a:rPr lang="ko-KR" altLang="en-US" dirty="0" err="1"/>
              <a:t>실험설계입니다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전과 마찬가지로 </a:t>
            </a:r>
            <a:r>
              <a:rPr lang="en-US" altLang="ko-KR" dirty="0"/>
              <a:t>a</a:t>
            </a:r>
            <a:r>
              <a:rPr lang="ko-KR" altLang="en-US" dirty="0"/>
              <a:t>개의 평균을 비교하고요</a:t>
            </a:r>
            <a:endParaRPr lang="en-US" altLang="ko-KR" dirty="0"/>
          </a:p>
          <a:p>
            <a:r>
              <a:rPr lang="ko-KR" altLang="en-US" dirty="0"/>
              <a:t>또 </a:t>
            </a:r>
            <a:r>
              <a:rPr lang="en-US" altLang="ko-KR" dirty="0"/>
              <a:t>B</a:t>
            </a:r>
            <a:r>
              <a:rPr lang="ko-KR" altLang="en-US" dirty="0"/>
              <a:t>개의 평균을 비교합니다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그런데 각 셀에서 오차를 계산할 수 있기 때문에 </a:t>
            </a:r>
            <a:endParaRPr lang="en-US" altLang="ko-KR" dirty="0"/>
          </a:p>
          <a:p>
            <a:r>
              <a:rPr lang="ko-KR" altLang="en-US" dirty="0"/>
              <a:t>나머지 부분으로 교호작용을 계산할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이러한 실험계획법에서는</a:t>
            </a:r>
            <a:endParaRPr lang="en-US" altLang="ko-KR" dirty="0"/>
          </a:p>
          <a:p>
            <a:r>
              <a:rPr lang="ko-KR" altLang="en-US" dirty="0"/>
              <a:t>가설이 평균에 대하 검정과 </a:t>
            </a:r>
            <a:endParaRPr lang="en-US" altLang="ko-KR" dirty="0"/>
          </a:p>
          <a:p>
            <a:r>
              <a:rPr lang="ko-KR" altLang="en-US" dirty="0"/>
              <a:t>교호작용을 검정할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BB1A-288E-4A83-B5BB-0946404FFDC4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57110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교호작용이 무엇인지 설명하겠습니다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예를 들어 </a:t>
            </a:r>
            <a:r>
              <a:rPr lang="en-US" altLang="ko-KR" dirty="0"/>
              <a:t>3</a:t>
            </a:r>
            <a:r>
              <a:rPr lang="ko-KR" altLang="en-US" dirty="0"/>
              <a:t>명의 남학생과 </a:t>
            </a:r>
            <a:r>
              <a:rPr lang="en-US" altLang="ko-KR" dirty="0"/>
              <a:t>2</a:t>
            </a:r>
            <a:r>
              <a:rPr lang="ko-KR" altLang="en-US" dirty="0"/>
              <a:t>명의 여학생이 조를 이루어 </a:t>
            </a:r>
            <a:endParaRPr lang="en-US" altLang="ko-KR" dirty="0"/>
          </a:p>
          <a:p>
            <a:r>
              <a:rPr lang="ko-KR" altLang="en-US" dirty="0"/>
              <a:t>듀엣으로 노래를 </a:t>
            </a:r>
            <a:r>
              <a:rPr lang="ko-KR" altLang="en-US" dirty="0" err="1"/>
              <a:t>부른다음</a:t>
            </a:r>
            <a:r>
              <a:rPr lang="ko-KR" altLang="en-US" dirty="0"/>
              <a:t> 음악 가창점수를 얻었다고 </a:t>
            </a:r>
            <a:r>
              <a:rPr lang="ko-KR" altLang="en-US" dirty="0" err="1"/>
              <a:t>가정하겟습니다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데이터를 보시면 남자는 조용남이 가장 노래를 잘하고 이상우</a:t>
            </a:r>
            <a:r>
              <a:rPr lang="en-US" altLang="ko-KR" dirty="0"/>
              <a:t>, </a:t>
            </a:r>
            <a:r>
              <a:rPr lang="ko-KR" altLang="en-US" dirty="0"/>
              <a:t>신철 순으로 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여자는 안수경이 좀 </a:t>
            </a:r>
            <a:r>
              <a:rPr lang="ko-KR" altLang="en-US" dirty="0" err="1"/>
              <a:t>낫구요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이때 여기는 </a:t>
            </a:r>
            <a:r>
              <a:rPr lang="ko-KR" altLang="en-US" dirty="0" err="1"/>
              <a:t>몇점으로</a:t>
            </a:r>
            <a:r>
              <a:rPr lang="ko-KR" altLang="en-US" dirty="0"/>
              <a:t> 추측이 되십니까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정상적이라면 </a:t>
            </a:r>
            <a:r>
              <a:rPr lang="en-US" altLang="ko-KR" dirty="0"/>
              <a:t>60</a:t>
            </a:r>
            <a:r>
              <a:rPr lang="ko-KR" altLang="en-US" dirty="0"/>
              <a:t>점이겠죠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그런데 만약 </a:t>
            </a:r>
            <a:r>
              <a:rPr lang="ko-KR" altLang="en-US" dirty="0" err="1"/>
              <a:t>여기점수가</a:t>
            </a:r>
            <a:r>
              <a:rPr lang="ko-KR" altLang="en-US" dirty="0"/>
              <a:t> </a:t>
            </a:r>
            <a:r>
              <a:rPr lang="en-US" altLang="ko-KR" dirty="0"/>
              <a:t>90</a:t>
            </a:r>
            <a:r>
              <a:rPr lang="ko-KR" altLang="en-US" dirty="0"/>
              <a:t>점이라면 어떻습니까</a:t>
            </a:r>
            <a:r>
              <a:rPr lang="en-US" altLang="ko-KR" dirty="0"/>
              <a:t>?</a:t>
            </a:r>
          </a:p>
          <a:p>
            <a:r>
              <a:rPr lang="ko-KR" altLang="en-US" dirty="0" err="1"/>
              <a:t>철이와</a:t>
            </a:r>
            <a:r>
              <a:rPr lang="ko-KR" altLang="en-US" dirty="0"/>
              <a:t> 미애는 환상의 </a:t>
            </a:r>
            <a:r>
              <a:rPr lang="ko-KR" altLang="en-US" dirty="0" err="1"/>
              <a:t>콤비인거죠</a:t>
            </a:r>
            <a:r>
              <a:rPr lang="en-US" altLang="ko-KR" dirty="0"/>
              <a:t>. </a:t>
            </a:r>
            <a:r>
              <a:rPr lang="ko-KR" altLang="en-US" dirty="0"/>
              <a:t>둘이 만나 어떤 시너지효과를 </a:t>
            </a:r>
            <a:r>
              <a:rPr lang="ko-KR" altLang="en-US" dirty="0" err="1"/>
              <a:t>낸거처럼</a:t>
            </a:r>
            <a:r>
              <a:rPr lang="ko-KR" altLang="en-US" dirty="0"/>
              <a:t> 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이렇게 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원배치에서 두 수준이 결합함으로써 생기는 어떤 상승효과 또는 감소효과를 교호작용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상호작용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이라 합니다</a:t>
            </a:r>
            <a:r>
              <a:rPr lang="en-US" altLang="ko-KR" kern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교호작용을 그림으로 표시하면 각 수준에서의 평균값들이 평행하지 않게 나옵니다</a:t>
            </a:r>
            <a:r>
              <a:rPr lang="en-US" altLang="ko-KR" kern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이러한 교호작용은 </a:t>
            </a:r>
            <a:r>
              <a:rPr lang="en-US" altLang="ko-KR" kern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kern="0" spc="-5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원배치</a:t>
            </a: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이상에서는 발생할 수 있는데 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오차항과 </a:t>
            </a: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리해서 검출하려면 각 셀에서 </a:t>
            </a: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반복실험이 필요합니다</a:t>
            </a:r>
            <a:endParaRPr lang="ko-KR" altLang="en-US" sz="1200" kern="0" spc="-5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BB1A-288E-4A83-B5BB-0946404FFDC4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026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그래서 여기에서도 데이터의 변동을 분해해서 제곱합을 구합니다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반복이 있어서 </a:t>
            </a:r>
            <a:r>
              <a:rPr lang="ko-KR" altLang="en-US" dirty="0" err="1"/>
              <a:t>오차제곱합과</a:t>
            </a:r>
            <a:r>
              <a:rPr lang="ko-KR" altLang="en-US" dirty="0"/>
              <a:t> </a:t>
            </a:r>
            <a:r>
              <a:rPr lang="ko-KR" altLang="en-US" dirty="0" err="1"/>
              <a:t>교호작용제곱합을</a:t>
            </a:r>
            <a:r>
              <a:rPr lang="ko-KR" altLang="en-US" dirty="0"/>
              <a:t> 분리해서 구할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이때 분산분석표는 이렇게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교호작용을 검정할 수 있는 </a:t>
            </a:r>
            <a:r>
              <a:rPr lang="en-US" altLang="ko-KR" dirty="0"/>
              <a:t>F</a:t>
            </a:r>
            <a:r>
              <a:rPr lang="ko-KR" altLang="en-US" dirty="0"/>
              <a:t>값을 구할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BB1A-288E-4A83-B5BB-0946404FFDC4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8737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예제 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9.5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를 엑셀을 이용하여 분석해보겠습니다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+mj-ea"/>
              </a:rPr>
              <a:t>다리 골절 후 뼈가 다시 붙는 데까지 걸리는 시간 자료입니다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+mj-ea"/>
              </a:rPr>
              <a:t>.</a:t>
            </a:r>
          </a:p>
          <a:p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+mj-ea"/>
              </a:rPr>
              <a:t> 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+mj-ea"/>
              </a:rPr>
              <a:t>각 연령대별로 남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+mj-ea"/>
              </a:rPr>
              <a:t>, 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+mj-ea"/>
              </a:rPr>
              <a:t>여 각 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+mj-ea"/>
              </a:rPr>
              <a:t>2 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+mj-ea"/>
              </a:rPr>
              <a:t>명씩 반복 측정하였다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+mj-ea"/>
              </a:rPr>
              <a:t>. </a:t>
            </a:r>
          </a:p>
          <a:p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+mj-ea"/>
              </a:rPr>
              <a:t>남녀 간에 차이가 있는지 연령별로 차이가 있는지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+mj-ea"/>
              </a:rPr>
              <a:t>, 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+mj-ea"/>
              </a:rPr>
              <a:t>교호작용이 있는지를 각각 검정하는 문제입니다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+mj-ea"/>
              </a:rPr>
              <a:t>.</a:t>
            </a:r>
            <a:endParaRPr lang="en-US" altLang="ko-KR" sz="1200" kern="0" spc="-5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데이터 메뉴의 데이터분석 클릭하시고요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분석도구에서 분산분석 반복이 있는 </a:t>
            </a:r>
            <a:r>
              <a:rPr lang="ko-KR" altLang="en-US" sz="1200" kern="0" spc="-5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이원배치법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선택하시고요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데이터의 범위 입력합니다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표본당 행의 수는 반복횟수를 뜻합니다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2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회 써주고요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출력범위에서 출력될 셀을 선택하고요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200" kern="0" spc="-5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확인누르십니다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BB1A-288E-4A83-B5BB-0946404FFDC4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27037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출력결과를 보시면</a:t>
            </a:r>
            <a:endParaRPr lang="en-US" altLang="ko-KR" dirty="0"/>
          </a:p>
          <a:p>
            <a:r>
              <a:rPr lang="en-US" altLang="ko-KR" dirty="0"/>
              <a:t>A</a:t>
            </a:r>
            <a:r>
              <a:rPr lang="ko-KR" altLang="en-US" dirty="0"/>
              <a:t>행은 남녀 인자였는데 </a:t>
            </a:r>
            <a:r>
              <a:rPr lang="en-US" altLang="ko-KR" dirty="0"/>
              <a:t>p</a:t>
            </a:r>
            <a:r>
              <a:rPr lang="ko-KR" altLang="en-US" dirty="0"/>
              <a:t>값이 </a:t>
            </a:r>
            <a:r>
              <a:rPr lang="en-US" altLang="ko-KR" dirty="0"/>
              <a:t>0.05</a:t>
            </a:r>
            <a:r>
              <a:rPr lang="ko-KR" altLang="en-US" dirty="0"/>
              <a:t>보다 크므로 효과가 없죠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 err="1"/>
              <a:t>남녀간에</a:t>
            </a:r>
            <a:r>
              <a:rPr lang="ko-KR" altLang="en-US" dirty="0"/>
              <a:t> 차이 없습니다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B</a:t>
            </a:r>
            <a:r>
              <a:rPr lang="ko-KR" altLang="en-US" dirty="0"/>
              <a:t>열은 연령대였는데 </a:t>
            </a:r>
            <a:r>
              <a:rPr lang="en-US" altLang="ko-KR" dirty="0"/>
              <a:t>p </a:t>
            </a:r>
            <a:r>
              <a:rPr lang="ko-KR" altLang="en-US" dirty="0"/>
              <a:t>값이</a:t>
            </a:r>
            <a:r>
              <a:rPr lang="en-US" altLang="ko-KR" dirty="0"/>
              <a:t> </a:t>
            </a:r>
            <a:r>
              <a:rPr lang="ko-KR" altLang="en-US" dirty="0"/>
              <a:t>아주 작으므로 연령간 차이가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교호적용도 유의하게 검증되었습니다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어떤 교호작용이 있는지 알기 위해 남녀별로 평균을 그려봅니다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나이가 많아질수록 여성들이 점점 회복하는데 걸리는 시간이 남자보다는 더 많아지는 것을 알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여기 까지가 엑셀에 의한 </a:t>
            </a:r>
            <a:r>
              <a:rPr lang="ko-KR" altLang="en-US" dirty="0" err="1"/>
              <a:t>실험계획법입니다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수고하셨습니다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BB1A-288E-4A83-B5BB-0946404FFDC4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4055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실험계획법의 분석법은 집단 간의 평균을 비교하는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여러 집단의 평균은 어떻게 비교할까요</a:t>
            </a:r>
            <a:endParaRPr lang="en-US" altLang="ko-KR" dirty="0"/>
          </a:p>
          <a:p>
            <a:r>
              <a:rPr lang="ko-KR" altLang="en-US" dirty="0"/>
              <a:t>앞에서 우리는 두 집단의 평균비교를 배웠습니다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이렇게 두 집단이 있을 때 각 </a:t>
            </a:r>
            <a:r>
              <a:rPr lang="ko-KR" altLang="en-US" dirty="0" err="1"/>
              <a:t>집단별</a:t>
            </a:r>
            <a:r>
              <a:rPr lang="ko-KR" altLang="en-US" dirty="0"/>
              <a:t> 평균을 구하고</a:t>
            </a:r>
            <a:endParaRPr lang="en-US" altLang="ko-KR" dirty="0"/>
          </a:p>
          <a:p>
            <a:r>
              <a:rPr lang="ko-KR" altLang="en-US" dirty="0"/>
              <a:t>이 평균차이를 이들의 표준오차로 나눠서 </a:t>
            </a:r>
            <a:r>
              <a:rPr lang="ko-KR" altLang="en-US" dirty="0" err="1"/>
              <a:t>그차이가</a:t>
            </a:r>
            <a:r>
              <a:rPr lang="ko-KR" altLang="en-US" dirty="0"/>
              <a:t> 크다고 할 </a:t>
            </a:r>
            <a:r>
              <a:rPr lang="ko-KR" altLang="en-US" dirty="0" err="1"/>
              <a:t>수있는지를</a:t>
            </a:r>
            <a:r>
              <a:rPr lang="ko-KR" altLang="en-US" dirty="0"/>
              <a:t> 판단했죠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만약 세집단이라면 어떻게 할까요</a:t>
            </a:r>
            <a:endParaRPr lang="en-US" altLang="ko-KR" dirty="0"/>
          </a:p>
          <a:p>
            <a:r>
              <a:rPr lang="en-US" altLang="ko-KR" dirty="0"/>
              <a:t>T </a:t>
            </a:r>
            <a:r>
              <a:rPr lang="ko-KR" altLang="en-US" dirty="0" err="1"/>
              <a:t>검정통계량처럼</a:t>
            </a:r>
            <a:r>
              <a:rPr lang="ko-KR" altLang="en-US" dirty="0"/>
              <a:t> 각 평균을 </a:t>
            </a:r>
            <a:r>
              <a:rPr lang="ko-KR" altLang="en-US" dirty="0" err="1"/>
              <a:t>빼줄까요</a:t>
            </a:r>
            <a:r>
              <a:rPr lang="en-US" altLang="ko-KR" dirty="0"/>
              <a:t>, </a:t>
            </a:r>
            <a:r>
              <a:rPr lang="ko-KR" altLang="en-US" dirty="0"/>
              <a:t>순서에 따라 값이 달라지니까 </a:t>
            </a:r>
            <a:r>
              <a:rPr lang="ko-KR" altLang="en-US" dirty="0" err="1"/>
              <a:t>이렇게하면</a:t>
            </a:r>
            <a:r>
              <a:rPr lang="ko-KR" altLang="en-US" dirty="0"/>
              <a:t> 안되겠죠</a:t>
            </a:r>
            <a:endParaRPr lang="en-US" altLang="ko-KR" dirty="0"/>
          </a:p>
          <a:p>
            <a:r>
              <a:rPr lang="ko-KR" altLang="en-US" dirty="0"/>
              <a:t>각 항을 </a:t>
            </a:r>
            <a:r>
              <a:rPr lang="ko-KR" altLang="en-US" dirty="0" err="1"/>
              <a:t>제곱하는게</a:t>
            </a:r>
            <a:r>
              <a:rPr lang="ko-KR" altLang="en-US" dirty="0"/>
              <a:t> 현명하겠죠</a:t>
            </a:r>
            <a:r>
              <a:rPr lang="en-US" altLang="ko-KR" dirty="0"/>
              <a:t>. </a:t>
            </a:r>
            <a:r>
              <a:rPr lang="ko-KR" altLang="en-US" dirty="0"/>
              <a:t>그러면 분모도 좀 </a:t>
            </a:r>
            <a:r>
              <a:rPr lang="ko-KR" altLang="en-US" dirty="0" err="1"/>
              <a:t>달라져야하고요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BB1A-288E-4A83-B5BB-0946404FFDC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3981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그런데 여러분은 이런 생각을 하실 수 있어요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전체집단을 두 개씩 짝지어서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모든 가능한 쌍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(pair)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에 대해 </a:t>
            </a:r>
            <a:endParaRPr lang="en-US" altLang="ko-KR" sz="1200" kern="0" spc="-5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두 모평균의 차이를 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t-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검정하면 어떠냐</a:t>
            </a:r>
            <a:endParaRPr lang="en-US" altLang="ko-KR" sz="1200" kern="0" spc="-5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이렇게 생각할 수 있죠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좋은 생각이긴 한데 그렇게 되면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이것은 각 쌍마다 유의수준에 따른 신뢰도가 존재하고</a:t>
            </a:r>
            <a:endParaRPr lang="en-US" altLang="ko-KR" sz="1200" kern="0" spc="-5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이 모든 검정이 다 맞을 확률은 </a:t>
            </a:r>
            <a:endParaRPr lang="en-US" altLang="ko-KR" sz="1200" kern="0" spc="-5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이렇게 작아져서 전체 유의수준을 통제하지 못하니까</a:t>
            </a:r>
            <a:endParaRPr lang="en-US" altLang="ko-KR" sz="1200" kern="0" spc="-5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일단 통계적으로 적절하지 못합니다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</a:t>
            </a:r>
            <a:endParaRPr lang="ko-KR" altLang="en-US" sz="1200" kern="0" spc="-5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BB1A-288E-4A83-B5BB-0946404FFDC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6560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그래서 여러 집단의 문제에서는 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t-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검정이 아닌 </a:t>
            </a:r>
            <a:endParaRPr lang="en-US" altLang="ko-KR" sz="1200" kern="0" spc="-5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여러 집단을 총괄적으로 분석할 수 있는 </a:t>
            </a:r>
            <a:endParaRPr lang="en-US" altLang="ko-KR" sz="1200" kern="0" spc="-5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분산분석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(analysis of variance, ANOVA)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이라는 별도의 통계기법이 사용됩니다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</a:t>
            </a:r>
            <a:endParaRPr lang="ko-KR" altLang="en-US" sz="1200" kern="0" spc="-5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BB1A-288E-4A83-B5BB-0946404FFDC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5092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분산분석의 아이디어를 설명하겠습니다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</a:t>
            </a:r>
            <a:r>
              <a:rPr lang="ko-KR" altLang="en-US" dirty="0"/>
              <a:t>가</a:t>
            </a:r>
            <a:r>
              <a:rPr lang="en-US" altLang="ko-KR" dirty="0"/>
              <a:t>)</a:t>
            </a:r>
            <a:r>
              <a:rPr lang="ko-KR" altLang="en-US" dirty="0"/>
              <a:t>의 자료를 보겠습니다</a:t>
            </a:r>
            <a:r>
              <a:rPr lang="en-US" altLang="ko-KR" dirty="0"/>
              <a:t>. 3</a:t>
            </a:r>
            <a:r>
              <a:rPr lang="ko-KR" altLang="en-US" dirty="0"/>
              <a:t>개의 그룹인데</a:t>
            </a:r>
            <a:endParaRPr lang="en-US" altLang="ko-KR" dirty="0"/>
          </a:p>
          <a:p>
            <a:r>
              <a:rPr lang="ko-KR" altLang="en-US" dirty="0" err="1"/>
              <a:t>그룹간에</a:t>
            </a:r>
            <a:r>
              <a:rPr lang="ko-KR" altLang="en-US" dirty="0"/>
              <a:t> </a:t>
            </a:r>
            <a:r>
              <a:rPr lang="en-US" altLang="ko-KR" dirty="0"/>
              <a:t>0.5 </a:t>
            </a:r>
            <a:r>
              <a:rPr lang="ko-KR" altLang="en-US" dirty="0"/>
              <a:t>정도의 평균차이가 보입니다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이정도의 차이가 큰 차이인가 판단하는 겁니다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우연히 생길 수 있는 작은 차이인지 </a:t>
            </a:r>
            <a:endParaRPr lang="en-US" altLang="ko-KR" dirty="0"/>
          </a:p>
          <a:p>
            <a:r>
              <a:rPr lang="ko-KR" altLang="en-US" dirty="0"/>
              <a:t>그룹을 나누었기 때문에 생기는 </a:t>
            </a:r>
            <a:r>
              <a:rPr lang="ko-KR" altLang="en-US" dirty="0" err="1"/>
              <a:t>의미있는</a:t>
            </a:r>
            <a:r>
              <a:rPr lang="ko-KR" altLang="en-US" dirty="0"/>
              <a:t> 차이인지를 </a:t>
            </a:r>
            <a:r>
              <a:rPr lang="ko-KR" altLang="en-US" dirty="0" err="1"/>
              <a:t>판단하는겁니다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여기서 같은 그룹에 있는 값들을 서로 비교하면 거의 </a:t>
            </a:r>
            <a:r>
              <a:rPr lang="ko-KR" altLang="en-US" dirty="0" err="1"/>
              <a:t>비숫하죠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때 우리는 이렇게 표현합니다</a:t>
            </a:r>
            <a:r>
              <a:rPr lang="en-US" altLang="ko-KR" dirty="0"/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표본평균들의 차이인 </a:t>
            </a:r>
            <a:r>
              <a:rPr lang="ko-KR" altLang="en-US" sz="1200" kern="0" spc="-50" dirty="0">
                <a:solidFill>
                  <a:srgbClr val="FF0000"/>
                </a:solidFill>
                <a:effectLst/>
                <a:latin typeface="+mj-ea"/>
                <a:ea typeface="+mj-ea"/>
              </a:rPr>
              <a:t>그룹 간 변동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(between-group variation)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이 </a:t>
            </a:r>
            <a:endParaRPr lang="en-US" altLang="ko-KR" sz="1200" kern="0" spc="-5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그</a:t>
            </a:r>
            <a:r>
              <a:rPr lang="ko-KR" altLang="en-US" sz="1200" kern="0" spc="-50" dirty="0">
                <a:solidFill>
                  <a:srgbClr val="00B050"/>
                </a:solidFill>
                <a:effectLst/>
                <a:latin typeface="+mj-ea"/>
                <a:ea typeface="+mj-ea"/>
              </a:rPr>
              <a:t>룹 내 변동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(within-group variation)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에 비하여 </a:t>
            </a:r>
            <a:r>
              <a:rPr lang="ko-KR" altLang="en-US" sz="1200" u="sng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크다</a:t>
            </a:r>
            <a:r>
              <a:rPr lang="en-US" altLang="ko-KR" sz="1200" u="sng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</a:t>
            </a:r>
          </a:p>
          <a:p>
            <a:r>
              <a:rPr lang="ko-KR" altLang="en-US" dirty="0"/>
              <a:t>그룹내 변동은 </a:t>
            </a:r>
            <a:r>
              <a:rPr lang="ko-KR" altLang="en-US" dirty="0" err="1"/>
              <a:t>왜생깁니까</a:t>
            </a:r>
            <a:r>
              <a:rPr lang="en-US" altLang="ko-KR" dirty="0"/>
              <a:t>? </a:t>
            </a:r>
          </a:p>
          <a:p>
            <a:r>
              <a:rPr lang="ko-KR" altLang="en-US" dirty="0"/>
              <a:t>같은 그룹내에 생긴 변동은 우리가 </a:t>
            </a:r>
            <a:r>
              <a:rPr lang="ko-KR" altLang="en-US" dirty="0" err="1"/>
              <a:t>왜생기는지</a:t>
            </a:r>
            <a:r>
              <a:rPr lang="ko-KR" altLang="en-US" dirty="0"/>
              <a:t> 알 수 없는 우연한 변동이라 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그러면 그룹간 변동 왜 생기죠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그룹 간에 차이가 있으니까 생기는 거겠죠</a:t>
            </a:r>
            <a:r>
              <a:rPr lang="en-US" altLang="ko-KR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1200" u="sng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이 값에 비해 이 값이 크다는 것은 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그룹 간의 표본평균의 차이가 우연히 발생한 것이 아니라는 것이죠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</a:t>
            </a:r>
            <a:endParaRPr lang="en-US" altLang="ko-KR" sz="1200" kern="0" spc="-5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그러므로 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그룹을 나눈 요인에 의해 그룹 간 차이가 생겨났음을 의미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BB1A-288E-4A83-B5BB-0946404FFDC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7731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이번에는 </a:t>
            </a:r>
            <a:r>
              <a:rPr lang="en-US" altLang="ko-KR" dirty="0"/>
              <a:t>(</a:t>
            </a:r>
            <a:r>
              <a:rPr lang="ko-KR" altLang="en-US" dirty="0"/>
              <a:t>나</a:t>
            </a:r>
            <a:r>
              <a:rPr lang="en-US" altLang="ko-KR" dirty="0"/>
              <a:t>)</a:t>
            </a:r>
            <a:r>
              <a:rPr lang="ko-KR" altLang="en-US" dirty="0"/>
              <a:t>의 자료를 볼까요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여기서도 그룹 간에 </a:t>
            </a:r>
            <a:r>
              <a:rPr lang="en-US" altLang="ko-KR" dirty="0"/>
              <a:t>0.5 </a:t>
            </a:r>
            <a:r>
              <a:rPr lang="ko-KR" altLang="en-US" dirty="0"/>
              <a:t>정도의 차이를 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그런데 같은 그룹내에서는 차이가 아주 크죠</a:t>
            </a:r>
            <a:r>
              <a:rPr lang="en-US" altLang="ko-KR" dirty="0"/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dirty="0"/>
              <a:t>이때는 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표본평균들의 차이인 </a:t>
            </a:r>
            <a:r>
              <a:rPr lang="ko-KR" altLang="en-US" sz="1200" kern="0" spc="-50" dirty="0">
                <a:solidFill>
                  <a:srgbClr val="FF0000"/>
                </a:solidFill>
                <a:effectLst/>
                <a:latin typeface="+mj-ea"/>
                <a:ea typeface="+mj-ea"/>
              </a:rPr>
              <a:t>그룹 간 변동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(between-group variation)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이 </a:t>
            </a:r>
            <a:endParaRPr lang="en-US" altLang="ko-KR" sz="1200" kern="0" spc="-5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1200" kern="0" spc="-50" dirty="0">
                <a:solidFill>
                  <a:srgbClr val="00B050"/>
                </a:solidFill>
                <a:effectLst/>
                <a:latin typeface="+mj-ea"/>
                <a:ea typeface="+mj-ea"/>
              </a:rPr>
              <a:t>그룹 내 변동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(within-group variation)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에 비하여 </a:t>
            </a:r>
            <a:r>
              <a:rPr lang="ko-KR" altLang="en-US" sz="1200" u="sng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크지 </a:t>
            </a:r>
            <a:r>
              <a:rPr lang="ko-KR" altLang="en-US" sz="1200" u="sng" kern="0" spc="-5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않은거죠</a:t>
            </a:r>
            <a:r>
              <a:rPr lang="en-US" altLang="ko-KR" sz="1200" u="sng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그룹 간의 표본평균의 차이가 우연히 발생한 정도보다 크지 않습니다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이 정도 차이는 자료들의  성격상 우연한 차이정도 밖에 </a:t>
            </a:r>
            <a:r>
              <a:rPr lang="ko-KR" altLang="en-US" sz="1200" kern="0" spc="-5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안되는거죠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</a:t>
            </a:r>
            <a:br>
              <a:rPr lang="en-US" altLang="ko-KR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</a:b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그래서 그룹을 나눈 요인에 의해 그룹 간 차이가 </a:t>
            </a:r>
            <a:r>
              <a:rPr lang="ko-KR" altLang="en-US" sz="1200" kern="0" spc="-5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생긴것은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아니라는 것을 의미합니다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</a:t>
            </a:r>
            <a:endParaRPr lang="ko-KR" altLang="en-US" sz="1200" kern="0" spc="-5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0" spc="-50" dirty="0">
              <a:solidFill>
                <a:srgbClr val="000000"/>
              </a:solidFill>
              <a:latin typeface="+mj-ea"/>
              <a:ea typeface="+mj-ea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BB1A-288E-4A83-B5BB-0946404FFDC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9385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분산을 </a:t>
            </a:r>
            <a:r>
              <a:rPr lang="ko-KR" altLang="en-US" dirty="0" err="1"/>
              <a:t>분석한다는게</a:t>
            </a:r>
            <a:r>
              <a:rPr lang="ko-KR" altLang="en-US" dirty="0"/>
              <a:t> 무슨 의미일까요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분산은 자료의 </a:t>
            </a:r>
            <a:r>
              <a:rPr lang="ko-KR" altLang="en-US" dirty="0" err="1"/>
              <a:t>변동량입니다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자료의 변동은 어떤 이유때문에 생기기도 하고 </a:t>
            </a:r>
            <a:endParaRPr lang="en-US" altLang="ko-KR" dirty="0"/>
          </a:p>
          <a:p>
            <a:r>
              <a:rPr lang="ko-KR" altLang="en-US" dirty="0"/>
              <a:t>설명할 수 없는 오차때문에 생기기도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어떠한 처리 때문에 생기는 변동이</a:t>
            </a:r>
            <a:endParaRPr lang="en-US" altLang="ko-KR" dirty="0"/>
          </a:p>
          <a:p>
            <a:r>
              <a:rPr lang="ko-KR" altLang="en-US" dirty="0"/>
              <a:t>오차에 의한 변동보다 크다면</a:t>
            </a:r>
            <a:endParaRPr lang="en-US" altLang="ko-KR" dirty="0"/>
          </a:p>
          <a:p>
            <a:r>
              <a:rPr lang="ko-KR" altLang="en-US" dirty="0"/>
              <a:t>즉 이 값이 </a:t>
            </a:r>
            <a:r>
              <a:rPr lang="en-US" altLang="ko-KR" dirty="0"/>
              <a:t>1</a:t>
            </a:r>
            <a:r>
              <a:rPr lang="ko-KR" altLang="en-US" dirty="0"/>
              <a:t>보다 많이 크다면 자료의 변동이 처리에 영향을 </a:t>
            </a:r>
            <a:r>
              <a:rPr lang="ko-KR" altLang="en-US" dirty="0" err="1"/>
              <a:t>받는거죠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이렇게 전체분산을 처리분산과 오차분산으로 나누어 그 크기를 비교하는 것을 분산분석이라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참고적으로 데이터분석의 시각에서는 분산이 정보로 인식된다는 점을 기억하시기 바랍니다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BB1A-288E-4A83-B5BB-0946404FFDC4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0180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ko-KR" altLang="en-US" dirty="0" err="1"/>
              <a:t>일원배치법에</a:t>
            </a:r>
            <a:r>
              <a:rPr lang="ko-KR" altLang="en-US" dirty="0"/>
              <a:t> 대하여 알아보겠습니다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일원배치라는 것은 그룹을 나누는 기준 즉</a:t>
            </a:r>
            <a:r>
              <a:rPr lang="en-US" altLang="ko-KR" dirty="0"/>
              <a:t>, </a:t>
            </a:r>
            <a:r>
              <a:rPr lang="ko-KR" altLang="en-US" dirty="0"/>
              <a:t>요인이 </a:t>
            </a:r>
            <a:r>
              <a:rPr lang="ko-KR" altLang="en-US" dirty="0" err="1"/>
              <a:t>하나라는겁니다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표는 </a:t>
            </a:r>
            <a:r>
              <a:rPr lang="en-US" altLang="ko-KR" dirty="0"/>
              <a:t>a</a:t>
            </a:r>
            <a:r>
              <a:rPr lang="ko-KR" altLang="en-US" dirty="0"/>
              <a:t>개 그룹의 평균을 </a:t>
            </a:r>
            <a:r>
              <a:rPr lang="ko-KR" altLang="en-US" dirty="0" err="1"/>
              <a:t>비교하는겁니다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때 검정하는 가설은 모든 그룹의 모평균이 모두 </a:t>
            </a:r>
            <a:r>
              <a:rPr lang="ko-KR" altLang="en-US" dirty="0" err="1"/>
              <a:t>같다입니다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여기서 뮤</a:t>
            </a:r>
            <a:r>
              <a:rPr lang="en-US" altLang="ko-KR" dirty="0"/>
              <a:t>1</a:t>
            </a:r>
            <a:r>
              <a:rPr lang="ko-KR" altLang="en-US" dirty="0"/>
              <a:t>은 첫번째 그룹의 모평균</a:t>
            </a:r>
            <a:r>
              <a:rPr lang="en-US" altLang="ko-KR" dirty="0"/>
              <a:t>, </a:t>
            </a:r>
            <a:r>
              <a:rPr lang="ko-KR" altLang="en-US" dirty="0"/>
              <a:t>뮤</a:t>
            </a:r>
            <a:r>
              <a:rPr lang="en-US" altLang="ko-KR" dirty="0"/>
              <a:t>2</a:t>
            </a:r>
            <a:r>
              <a:rPr lang="ko-KR" altLang="en-US" dirty="0"/>
              <a:t>는 두번째 그룹의 모평균</a:t>
            </a:r>
            <a:r>
              <a:rPr lang="en-US" altLang="ko-KR" dirty="0"/>
              <a:t>,… </a:t>
            </a:r>
            <a:r>
              <a:rPr lang="ko-KR" altLang="en-US" dirty="0"/>
              <a:t>뮤</a:t>
            </a:r>
            <a:r>
              <a:rPr lang="en-US" altLang="ko-KR" dirty="0"/>
              <a:t>a</a:t>
            </a:r>
            <a:r>
              <a:rPr lang="ko-KR" altLang="en-US" dirty="0"/>
              <a:t>는 </a:t>
            </a:r>
            <a:r>
              <a:rPr lang="en-US" altLang="ko-KR" dirty="0"/>
              <a:t>a</a:t>
            </a:r>
            <a:r>
              <a:rPr lang="ko-KR" altLang="en-US" dirty="0"/>
              <a:t>번째그룹의 모평균입니다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이들이 모두 </a:t>
            </a:r>
            <a:r>
              <a:rPr lang="ko-KR" altLang="en-US" dirty="0" err="1"/>
              <a:t>같다라는</a:t>
            </a:r>
            <a:r>
              <a:rPr lang="ko-KR" altLang="en-US" dirty="0"/>
              <a:t> 것은 그룹 간에 차이가 </a:t>
            </a:r>
            <a:r>
              <a:rPr lang="ko-KR" altLang="en-US" dirty="0" err="1"/>
              <a:t>없다라는거죠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그러니까 그룹을 나눈 처리효과가 없다고 할 수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BB1A-288E-4A83-B5BB-0946404FFDC4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453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DDF95C-0BE8-4541-B13E-657823E6F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74892F4-1CF7-40F9-8B83-96759641B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7528A9-07BC-4FB7-AB5D-F6810BADA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0884-AB4F-4DC6-A6AD-588907810802}" type="datetimeFigureOut">
              <a:rPr lang="ko-KR" altLang="en-US" smtClean="0"/>
              <a:t>2023-07-14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69EDB3-486A-4BB8-ACB6-D223F86F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0C2E984-FE68-40F4-A111-1697DFB94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E1A5-52D2-4091-A9A3-FB3774C93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8962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88096A-4003-4E86-AEC8-F8005DF64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FC96055-773E-4483-B23B-69C4F3D45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1BE3C33-C011-4EDF-9C2A-F7686A0F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0884-AB4F-4DC6-A6AD-588907810802}" type="datetimeFigureOut">
              <a:rPr lang="ko-KR" altLang="en-US" smtClean="0"/>
              <a:t>2023-07-14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23C812-78EF-4AAA-9CCF-B9DC37DBF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6709A9D-D379-4535-80C0-583BB7326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E1A5-52D2-4091-A9A3-FB3774C93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506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239E558-BCE6-48CC-B696-E9DD78F4EE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965970B-65FD-4FB5-B24B-52079EFB31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BE69A46-B29C-4182-9220-D49143CFA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0884-AB4F-4DC6-A6AD-588907810802}" type="datetimeFigureOut">
              <a:rPr lang="ko-KR" altLang="en-US" smtClean="0"/>
              <a:t>2023-07-14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B3C25C-5CE0-4203-B266-21F87F647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E4732E-1FDA-415A-9873-9F4630981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E1A5-52D2-4091-A9A3-FB3774C93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748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FDF30C-C599-4C5D-8943-27F5ABD71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5CF8D2C-3C75-4DDA-9B5A-49B97FE7B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FDD9357-AC25-4FC1-A39A-6CE5B13E7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0884-AB4F-4DC6-A6AD-588907810802}" type="datetimeFigureOut">
              <a:rPr lang="ko-KR" altLang="en-US" smtClean="0"/>
              <a:t>2023-07-14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B0CCD18-B075-4B76-918B-F60F763A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9D8EB08-15E6-40EF-B288-D490A22F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E1A5-52D2-4091-A9A3-FB3774C93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128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6FF01C-7F96-4781-953C-470B3B2D0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0B9EA53-AD56-4E68-9290-52EBC76BC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CF893CF-3C90-4379-9685-987C18004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0884-AB4F-4DC6-A6AD-588907810802}" type="datetimeFigureOut">
              <a:rPr lang="ko-KR" altLang="en-US" smtClean="0"/>
              <a:t>2023-07-14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601EEC-787F-420E-B3B0-CD704FF86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092D99E-39AB-40D8-A2E2-8D931BA9F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E1A5-52D2-4091-A9A3-FB3774C93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137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0067B3-824B-465F-838E-D10CA9E1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D55B6E-084A-4A29-A33E-F7E9717570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8832B97-A956-446C-B614-F1A7D817D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AFA42-3D8B-4EEC-A9AF-89D98525B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0884-AB4F-4DC6-A6AD-588907810802}" type="datetimeFigureOut">
              <a:rPr lang="ko-KR" altLang="en-US" smtClean="0"/>
              <a:t>2023-07-14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B16B0C7-6E51-4010-B76B-C87EFF0E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115459B-60EE-4EF6-8747-6849AD753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E1A5-52D2-4091-A9A3-FB3774C93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179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72D98B-3D9D-4769-BF4A-FE8B8F5A4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45461C1-FA91-4328-8347-0C480DD55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4D2EF48-649A-438B-86E0-36DD9BE93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7F544FF-7CD8-413E-83DA-BECD55710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E8C40E4-4A32-40F0-A71F-0BEB5677F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56711A4-6B98-4400-9A99-4EFA24C55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0884-AB4F-4DC6-A6AD-588907810802}" type="datetimeFigureOut">
              <a:rPr lang="ko-KR" altLang="en-US" smtClean="0"/>
              <a:t>2023-07-14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2331800-5F6F-4FE9-9118-14531735F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FE1C75F-CAFD-4624-B2F4-87933E5A9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E1A5-52D2-4091-A9A3-FB3774C93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249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05F095-FC82-4BA7-98BA-B5CF58A0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EFEE861-FCFC-4867-B8E8-D5E88D2F4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0884-AB4F-4DC6-A6AD-588907810802}" type="datetimeFigureOut">
              <a:rPr lang="ko-KR" altLang="en-US" smtClean="0"/>
              <a:t>2023-07-14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CA450E1-A40F-4801-9E23-52BE29B5C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331B91D-A0DB-45A0-8BA9-6AB72C95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E1A5-52D2-4091-A9A3-FB3774C93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23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A4E0AAA-7E0E-447E-9FE6-CA1D4E4E3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0884-AB4F-4DC6-A6AD-588907810802}" type="datetimeFigureOut">
              <a:rPr lang="ko-KR" altLang="en-US" smtClean="0"/>
              <a:t>2023-07-14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B73F718-37C7-482D-905B-4639D5222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4DCB224-0106-4E28-A00C-B3D3B23A8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E1A5-52D2-4091-A9A3-FB3774C93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72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31D7E4-F2C8-41C0-8A34-F19255A4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E94E2D3-02F5-412C-BE68-3096C48D1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4F93F1C-D787-4351-A3CD-1D555DAEB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593AEAD-F874-4E86-BE28-7A898A6DB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0884-AB4F-4DC6-A6AD-588907810802}" type="datetimeFigureOut">
              <a:rPr lang="ko-KR" altLang="en-US" smtClean="0"/>
              <a:t>2023-07-14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BF68041-2C79-446A-B3C1-76EA27013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7A8E9D6-C1EE-4324-B1BB-30ED3A3CD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E1A5-52D2-4091-A9A3-FB3774C93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825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A5A19F-937C-49C0-9BE1-FBD067719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6E4B2C2-D1C7-40F6-ACEB-7A9ED37731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E57BFB2-0872-492F-B538-4998538D1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BA22D56-7227-4CCF-9468-F8D9451D0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0884-AB4F-4DC6-A6AD-588907810802}" type="datetimeFigureOut">
              <a:rPr lang="ko-KR" altLang="en-US" smtClean="0"/>
              <a:t>2023-07-14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E3EEF6E-04E8-4B6F-8E7F-7EABDD17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6E81706-86C5-428F-BBAF-0FCC6F9D8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E1A5-52D2-4091-A9A3-FB3774C93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527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B90F995-AD91-446E-B683-77A006E3D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E192CD4-DE72-4C12-961D-E0E1960C4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CBFF5A-B9AA-4329-97A6-68FA7921E1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70884-AB4F-4DC6-A6AD-588907810802}" type="datetimeFigureOut">
              <a:rPr lang="ko-KR" altLang="en-US" smtClean="0"/>
              <a:t>2023-07-14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F3C12FF-EA2F-42A3-A8B6-FC33A9DC4F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5236807-E25D-444D-9B59-F69FF1B8C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4E1A5-52D2-4091-A9A3-FB3774C93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098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24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35.png"/><Relationship Id="rId4" Type="http://schemas.openxmlformats.org/officeDocument/2006/relationships/image" Target="../media/image1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5A5F4065-DEB5-4BB8-8FCC-2599760F4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3B3E60E-1678-474F-9543-349E188EF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8211" y="1276201"/>
            <a:ext cx="9144000" cy="1093574"/>
          </a:xfrm>
        </p:spPr>
        <p:txBody>
          <a:bodyPr>
            <a:normAutofit/>
          </a:bodyPr>
          <a:lstStyle/>
          <a:p>
            <a:r>
              <a:rPr lang="en-US" altLang="ko-KR" sz="6600" b="1" kern="0" spc="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9</a:t>
            </a:r>
            <a:r>
              <a:rPr lang="ko-KR" altLang="en-US" sz="6600" b="1" kern="0" spc="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</a:t>
            </a:r>
            <a:r>
              <a:rPr lang="en-US" altLang="ko-KR" sz="6600" b="1" kern="0" spc="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6600" b="1" kern="0" spc="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실험계획법</a:t>
            </a:r>
            <a:r>
              <a:rPr lang="en-US" altLang="ko-KR" sz="6600" b="1" kern="0" spc="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6600" b="1" kern="0" spc="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분산분석</a:t>
            </a:r>
            <a:r>
              <a:rPr lang="en-US" altLang="ko-KR" sz="6600" b="1" kern="0" spc="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287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4103984-65CB-4AA3-803C-26D9661AF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87152" y="5148448"/>
            <a:ext cx="1145059" cy="305027"/>
          </a:xfrm>
        </p:spPr>
        <p:txBody>
          <a:bodyPr>
            <a:normAutofit fontScale="77500" lnSpcReduction="20000"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이기훈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D2E279-902A-4BDE-96A4-4B8B6EEB4A70}"/>
              </a:ext>
            </a:extLst>
          </p:cNvPr>
          <p:cNvSpPr txBox="1"/>
          <p:nvPr/>
        </p:nvSpPr>
        <p:spPr>
          <a:xfrm>
            <a:off x="6960897" y="4739549"/>
            <a:ext cx="2299027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ight" fov="2400000">
                <a:rot lat="0" lon="0" rev="0"/>
              </a:camera>
              <a:lightRig rig="threePt" dir="t"/>
            </a:scene3d>
          </a:bodyPr>
          <a:lstStyle/>
          <a:p>
            <a:r>
              <a:rPr lang="en-US" altLang="ko-KR" sz="3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원배치법</a:t>
            </a:r>
            <a:endParaRPr lang="en-US" altLang="ko-KR" sz="36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sz="3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원배치법</a:t>
            </a:r>
            <a:endParaRPr lang="en-US" altLang="ko-KR" sz="36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교호작용</a:t>
            </a: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6682178C-5AEC-4B5A-91DD-EF2165371D0C}"/>
              </a:ext>
            </a:extLst>
          </p:cNvPr>
          <p:cNvSpPr txBox="1">
            <a:spLocks/>
          </p:cNvSpPr>
          <p:nvPr/>
        </p:nvSpPr>
        <p:spPr>
          <a:xfrm>
            <a:off x="-77492" y="131734"/>
            <a:ext cx="6752288" cy="7371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Excel</a:t>
            </a:r>
            <a:r>
              <a:rPr lang="ko-KR" altLang="en-US" sz="4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을 이용한 통계학</a:t>
            </a:r>
            <a:endParaRPr lang="ko-KR" altLang="en-US" sz="1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8900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2CF4D2-0069-4B6A-AB26-6EF38A86F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6112" cy="680979"/>
          </a:xfrm>
        </p:spPr>
        <p:txBody>
          <a:bodyPr>
            <a:normAutofit/>
          </a:bodyPr>
          <a:lstStyle/>
          <a:p>
            <a:r>
              <a:rPr lang="en-US" altLang="ko-KR" sz="3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2) </a:t>
            </a:r>
            <a:r>
              <a:rPr lang="ko-KR" altLang="en-US" sz="3200" b="1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일원배치법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kern="0" spc="-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함초롬바탕" panose="02030604000101010101" pitchFamily="18" charset="-127"/>
                <a:cs typeface="Times New Roman" panose="02020603050405020304" pitchFamily="18" charset="0"/>
              </a:rPr>
              <a:t>one-way layout </a:t>
            </a:r>
            <a:r>
              <a:rPr lang="ko-KR" altLang="en-US" sz="2000" b="1" kern="0" spc="-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함초롬바탕" panose="02030604000101010101" pitchFamily="18" charset="-127"/>
                <a:cs typeface="Times New Roman" panose="02020603050405020304" pitchFamily="18" charset="0"/>
              </a:rPr>
              <a:t>또는 </a:t>
            </a:r>
            <a:r>
              <a:rPr lang="en-US" altLang="ko-KR" sz="2000" b="1" kern="0" spc="-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함초롬바탕" panose="02030604000101010101" pitchFamily="18" charset="-127"/>
                <a:cs typeface="Times New Roman" panose="02020603050405020304" pitchFamily="18" charset="0"/>
              </a:rPr>
              <a:t>one factorial design</a:t>
            </a:r>
            <a:endParaRPr lang="ko-KR" alt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F26E4DA-BECF-4FEC-B71F-C223DE680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99408"/>
            <a:ext cx="5330300" cy="3832802"/>
          </a:xfrm>
          <a:prstGeom prst="rect">
            <a:avLst/>
          </a:prstGeom>
        </p:spPr>
      </p:pic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CE41446C-958B-4BB4-BB66-A0C7AE073DCE}"/>
              </a:ext>
            </a:extLst>
          </p:cNvPr>
          <p:cNvCxnSpPr>
            <a:cxnSpLocks/>
          </p:cNvCxnSpPr>
          <p:nvPr/>
        </p:nvCxnSpPr>
        <p:spPr>
          <a:xfrm>
            <a:off x="2464130" y="2594758"/>
            <a:ext cx="3703380" cy="1877498"/>
          </a:xfrm>
          <a:prstGeom prst="straightConnector1">
            <a:avLst/>
          </a:prstGeom>
          <a:ln w="285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C9ADA0-BDC0-4978-AB43-9F59F23360F4}"/>
                  </a:ext>
                </a:extLst>
              </p:cNvPr>
              <p:cNvSpPr txBox="1"/>
              <p:nvPr/>
            </p:nvSpPr>
            <p:spPr>
              <a:xfrm>
                <a:off x="6260279" y="4472256"/>
                <a:ext cx="346377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ko-KR" alt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C9ADA0-BDC0-4978-AB43-9F59F2336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279" y="4472256"/>
                <a:ext cx="346377" cy="369332"/>
              </a:xfrm>
              <a:prstGeom prst="rect">
                <a:avLst/>
              </a:prstGeom>
              <a:blipFill>
                <a:blip r:embed="rId4"/>
                <a:stretch>
                  <a:fillRect l="-7018" r="-35088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59120B2-961B-41FF-9392-06098D3CAC4A}"/>
              </a:ext>
            </a:extLst>
          </p:cNvPr>
          <p:cNvSpPr txBox="1"/>
          <p:nvPr/>
        </p:nvSpPr>
        <p:spPr>
          <a:xfrm>
            <a:off x="6698436" y="447996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전체평균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1115A6-3E83-4578-8FA4-A5B1C4FA1CB6}"/>
              </a:ext>
            </a:extLst>
          </p:cNvPr>
          <p:cNvSpPr txBox="1"/>
          <p:nvPr/>
        </p:nvSpPr>
        <p:spPr>
          <a:xfrm>
            <a:off x="6565845" y="1623344"/>
            <a:ext cx="181219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변동의 분해</a:t>
            </a:r>
            <a:endParaRPr lang="en-US" altLang="ko-KR" dirty="0"/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C79AB24F-A38A-4EE4-81D1-CB773251B4C9}"/>
              </a:ext>
            </a:extLst>
          </p:cNvPr>
          <p:cNvCxnSpPr>
            <a:cxnSpLocks/>
          </p:cNvCxnSpPr>
          <p:nvPr/>
        </p:nvCxnSpPr>
        <p:spPr>
          <a:xfrm>
            <a:off x="2240314" y="2883972"/>
            <a:ext cx="0" cy="1425039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2471B3-C420-4C74-AEAC-D3C7F993DC70}"/>
                  </a:ext>
                </a:extLst>
              </p:cNvPr>
              <p:cNvSpPr txBox="1"/>
              <p:nvPr/>
            </p:nvSpPr>
            <p:spPr>
              <a:xfrm>
                <a:off x="7176914" y="2191113"/>
                <a:ext cx="3111557" cy="284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ko-KR" alt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sub>
                          </m:sSub>
                        </m:e>
                      </m:acc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ko-K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ko-KR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ko-K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ko-KR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sub>
                          </m:sSub>
                        </m:e>
                      </m:acc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2471B3-C420-4C74-AEAC-D3C7F993D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914" y="2191113"/>
                <a:ext cx="3111557" cy="284758"/>
              </a:xfrm>
              <a:prstGeom prst="rect">
                <a:avLst/>
              </a:prstGeom>
              <a:blipFill>
                <a:blip r:embed="rId5"/>
                <a:stretch>
                  <a:fillRect l="-196" r="-8415" b="-340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D9420A6-7506-44C6-8D6E-924EFBDC96E5}"/>
                  </a:ext>
                </a:extLst>
              </p:cNvPr>
              <p:cNvSpPr txBox="1"/>
              <p:nvPr/>
            </p:nvSpPr>
            <p:spPr>
              <a:xfrm>
                <a:off x="6666683" y="2668031"/>
                <a:ext cx="4562338" cy="3048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ΣΣ</m:t>
                          </m:r>
                          <m:r>
                            <a:rPr lang="en-US" altLang="ko-K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ko-KR" alt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sub>
                          </m:sSub>
                        </m:e>
                      </m:acc>
                      <m:sSup>
                        <m:sSupPr>
                          <m:ctrlPr>
                            <a:rPr lang="en-US" altLang="ko-K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ΣΣ</m:t>
                          </m:r>
                          <m:r>
                            <a:rPr lang="en-US" altLang="ko-K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ko-K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ko-KR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altLang="ko-K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ΣΣ</m:t>
                          </m:r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ko-KR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sub>
                          </m:sSub>
                        </m:e>
                      </m:acc>
                      <m:sSup>
                        <m:sSupPr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D9420A6-7506-44C6-8D6E-924EFBDC9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683" y="2668031"/>
                <a:ext cx="4562338" cy="304827"/>
              </a:xfrm>
              <a:prstGeom prst="rect">
                <a:avLst/>
              </a:prstGeom>
              <a:blipFill>
                <a:blip r:embed="rId6"/>
                <a:stretch>
                  <a:fillRect r="-1872" b="-2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C1ABAF3-35A8-4BB9-ABE5-5CF490C2AE4D}"/>
              </a:ext>
            </a:extLst>
          </p:cNvPr>
          <p:cNvSpPr txBox="1"/>
          <p:nvPr/>
        </p:nvSpPr>
        <p:spPr>
          <a:xfrm>
            <a:off x="7303812" y="3113034"/>
            <a:ext cx="3353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0070C0"/>
                </a:solidFill>
              </a:rPr>
              <a:t>SST</a:t>
            </a:r>
            <a:r>
              <a:rPr lang="en-US" altLang="ko-KR" b="1" dirty="0"/>
              <a:t>     =    </a:t>
            </a:r>
            <a:r>
              <a:rPr lang="en-US" altLang="ko-KR" b="1" dirty="0">
                <a:solidFill>
                  <a:srgbClr val="00B050"/>
                </a:solidFill>
              </a:rPr>
              <a:t>SSE</a:t>
            </a:r>
            <a:r>
              <a:rPr lang="en-US" altLang="ko-KR" b="1" dirty="0"/>
              <a:t>      +     </a:t>
            </a:r>
            <a:r>
              <a:rPr lang="en-US" altLang="ko-KR" b="1" dirty="0">
                <a:solidFill>
                  <a:srgbClr val="FF0000"/>
                </a:solidFill>
              </a:rPr>
              <a:t>SSA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908ACDD2-B092-4325-BFE5-D09F119EB158}"/>
              </a:ext>
            </a:extLst>
          </p:cNvPr>
          <p:cNvSpPr/>
          <p:nvPr/>
        </p:nvSpPr>
        <p:spPr>
          <a:xfrm>
            <a:off x="2042556" y="2398816"/>
            <a:ext cx="420582" cy="420582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1F5FA521-061D-4A31-BC44-34A8301C68DF}"/>
              </a:ext>
            </a:extLst>
          </p:cNvPr>
          <p:cNvSpPr/>
          <p:nvPr/>
        </p:nvSpPr>
        <p:spPr>
          <a:xfrm>
            <a:off x="2066785" y="4415269"/>
            <a:ext cx="420582" cy="420582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4FFE86B5-9511-4B47-B72E-FEACBE1C2166}"/>
              </a:ext>
            </a:extLst>
          </p:cNvPr>
          <p:cNvSpPr/>
          <p:nvPr/>
        </p:nvSpPr>
        <p:spPr>
          <a:xfrm>
            <a:off x="6223177" y="4454341"/>
            <a:ext cx="420582" cy="420582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87DF37A7-B0EE-4C10-B0BE-06C46DC0E30E}"/>
              </a:ext>
            </a:extLst>
          </p:cNvPr>
          <p:cNvCxnSpPr>
            <a:cxnSpLocks/>
          </p:cNvCxnSpPr>
          <p:nvPr/>
        </p:nvCxnSpPr>
        <p:spPr>
          <a:xfrm flipH="1" flipV="1">
            <a:off x="2552700" y="4610100"/>
            <a:ext cx="3543300" cy="1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9AF50B3-4B18-44B3-89ED-035117278338}"/>
              </a:ext>
            </a:extLst>
          </p:cNvPr>
          <p:cNvSpPr txBox="1"/>
          <p:nvPr/>
        </p:nvSpPr>
        <p:spPr>
          <a:xfrm>
            <a:off x="6698436" y="3541746"/>
            <a:ext cx="4714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>
                <a:solidFill>
                  <a:srgbClr val="0070C0"/>
                </a:solidFill>
              </a:rPr>
              <a:t>전체제곱합</a:t>
            </a:r>
            <a:r>
              <a:rPr lang="en-US" altLang="ko-KR" b="1" dirty="0">
                <a:solidFill>
                  <a:srgbClr val="0070C0"/>
                </a:solidFill>
              </a:rPr>
              <a:t> </a:t>
            </a:r>
            <a:r>
              <a:rPr lang="en-US" altLang="ko-KR" b="1" dirty="0"/>
              <a:t>  = </a:t>
            </a:r>
            <a:r>
              <a:rPr lang="ko-KR" altLang="en-US" b="1" dirty="0" err="1"/>
              <a:t>오차제곱합</a:t>
            </a:r>
            <a:r>
              <a:rPr lang="en-US" altLang="ko-KR" b="1" dirty="0"/>
              <a:t> +  </a:t>
            </a:r>
            <a:r>
              <a:rPr lang="ko-KR" altLang="en-US" b="1" dirty="0" err="1"/>
              <a:t>처리제곱합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4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/>
      <p:bldP spid="17" grpId="0"/>
      <p:bldP spid="3" grpId="0"/>
      <p:bldP spid="4" grpId="0" animBg="1"/>
      <p:bldP spid="18" grpId="0" animBg="1"/>
      <p:bldP spid="19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2CF4D2-0069-4B6A-AB26-6EF38A86F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6112" cy="680979"/>
          </a:xfrm>
        </p:spPr>
        <p:txBody>
          <a:bodyPr>
            <a:normAutofit/>
          </a:bodyPr>
          <a:lstStyle/>
          <a:p>
            <a:r>
              <a:rPr lang="en-US" altLang="ko-KR" sz="3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2) </a:t>
            </a:r>
            <a:r>
              <a:rPr lang="ko-KR" altLang="en-US" sz="3200" b="1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일원배치법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kern="0" spc="-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함초롬바탕" panose="02030604000101010101" pitchFamily="18" charset="-127"/>
                <a:cs typeface="Times New Roman" panose="02020603050405020304" pitchFamily="18" charset="0"/>
              </a:rPr>
              <a:t>one-way layout </a:t>
            </a:r>
            <a:r>
              <a:rPr lang="ko-KR" altLang="en-US" sz="2000" b="1" kern="0" spc="-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함초롬바탕" panose="02030604000101010101" pitchFamily="18" charset="-127"/>
                <a:cs typeface="Times New Roman" panose="02020603050405020304" pitchFamily="18" charset="0"/>
              </a:rPr>
              <a:t>또는 </a:t>
            </a:r>
            <a:r>
              <a:rPr lang="en-US" altLang="ko-KR" sz="2000" b="1" kern="0" spc="-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함초롬바탕" panose="02030604000101010101" pitchFamily="18" charset="-127"/>
                <a:cs typeface="Times New Roman" panose="02020603050405020304" pitchFamily="18" charset="0"/>
              </a:rPr>
              <a:t>one factorial design</a:t>
            </a:r>
            <a:endParaRPr lang="ko-KR" alt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F26E4DA-BECF-4FEC-B71F-C223DE680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99408"/>
            <a:ext cx="5330300" cy="3832802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47A8711D-54F1-4E16-A092-B0A42323323C}"/>
              </a:ext>
            </a:extLst>
          </p:cNvPr>
          <p:cNvCxnSpPr/>
          <p:nvPr/>
        </p:nvCxnSpPr>
        <p:spPr>
          <a:xfrm>
            <a:off x="2375818" y="5190990"/>
            <a:ext cx="46907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CB98C69E-AD4F-413B-8051-E531AC7BDEE9}"/>
              </a:ext>
            </a:extLst>
          </p:cNvPr>
          <p:cNvCxnSpPr/>
          <p:nvPr/>
        </p:nvCxnSpPr>
        <p:spPr>
          <a:xfrm>
            <a:off x="3183340" y="5190990"/>
            <a:ext cx="46907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1CA56D9E-A4AF-48C7-AD31-46214D2A52EA}"/>
              </a:ext>
            </a:extLst>
          </p:cNvPr>
          <p:cNvCxnSpPr/>
          <p:nvPr/>
        </p:nvCxnSpPr>
        <p:spPr>
          <a:xfrm>
            <a:off x="5168499" y="5185514"/>
            <a:ext cx="46907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11115A6-3E83-4578-8FA4-A5B1C4FA1CB6}"/>
              </a:ext>
            </a:extLst>
          </p:cNvPr>
          <p:cNvSpPr txBox="1"/>
          <p:nvPr/>
        </p:nvSpPr>
        <p:spPr>
          <a:xfrm>
            <a:off x="6565845" y="1623344"/>
            <a:ext cx="181219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변동의 분해</a:t>
            </a:r>
            <a:endParaRPr lang="en-US" altLang="ko-KR" dirty="0"/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351EB1D4-569A-49ED-BBF0-A0F6A0F39ACA}"/>
              </a:ext>
            </a:extLst>
          </p:cNvPr>
          <p:cNvCxnSpPr/>
          <p:nvPr/>
        </p:nvCxnSpPr>
        <p:spPr>
          <a:xfrm>
            <a:off x="4507181" y="5185514"/>
            <a:ext cx="46907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C79AB24F-A38A-4EE4-81D1-CB773251B4C9}"/>
              </a:ext>
            </a:extLst>
          </p:cNvPr>
          <p:cNvCxnSpPr>
            <a:cxnSpLocks/>
          </p:cNvCxnSpPr>
          <p:nvPr/>
        </p:nvCxnSpPr>
        <p:spPr>
          <a:xfrm>
            <a:off x="1846614" y="2636322"/>
            <a:ext cx="0" cy="1425039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2471B3-C420-4C74-AEAC-D3C7F993DC70}"/>
                  </a:ext>
                </a:extLst>
              </p:cNvPr>
              <p:cNvSpPr txBox="1"/>
              <p:nvPr/>
            </p:nvSpPr>
            <p:spPr>
              <a:xfrm>
                <a:off x="7176914" y="2191113"/>
                <a:ext cx="3111557" cy="284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ko-KR" alt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sub>
                          </m:sSub>
                        </m:e>
                      </m:acc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ko-K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ko-KR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ko-K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ko-KR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sub>
                          </m:sSub>
                        </m:e>
                      </m:acc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2471B3-C420-4C74-AEAC-D3C7F993D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914" y="2191113"/>
                <a:ext cx="3111557" cy="284758"/>
              </a:xfrm>
              <a:prstGeom prst="rect">
                <a:avLst/>
              </a:prstGeom>
              <a:blipFill>
                <a:blip r:embed="rId4"/>
                <a:stretch>
                  <a:fillRect l="-196" r="-8415" b="-340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D9420A6-7506-44C6-8D6E-924EFBDC96E5}"/>
                  </a:ext>
                </a:extLst>
              </p:cNvPr>
              <p:cNvSpPr txBox="1"/>
              <p:nvPr/>
            </p:nvSpPr>
            <p:spPr>
              <a:xfrm>
                <a:off x="6666683" y="2668031"/>
                <a:ext cx="4562338" cy="3048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ΣΣ</m:t>
                          </m:r>
                          <m:r>
                            <a:rPr lang="en-US" altLang="ko-K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ko-KR" alt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sub>
                          </m:sSub>
                        </m:e>
                      </m:acc>
                      <m:sSup>
                        <m:sSupPr>
                          <m:ctrlPr>
                            <a:rPr lang="en-US" altLang="ko-K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ΣΣ</m:t>
                          </m:r>
                          <m:r>
                            <a:rPr lang="en-US" altLang="ko-K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ko-K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ko-KR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altLang="ko-K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ΣΣ</m:t>
                          </m:r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ko-KR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sub>
                          </m:sSub>
                        </m:e>
                      </m:acc>
                      <m:sSup>
                        <m:sSupPr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D9420A6-7506-44C6-8D6E-924EFBDC9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683" y="2668031"/>
                <a:ext cx="4562338" cy="304827"/>
              </a:xfrm>
              <a:prstGeom prst="rect">
                <a:avLst/>
              </a:prstGeom>
              <a:blipFill>
                <a:blip r:embed="rId5"/>
                <a:stretch>
                  <a:fillRect r="-1872" b="-2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C1ABAF3-35A8-4BB9-ABE5-5CF490C2AE4D}"/>
              </a:ext>
            </a:extLst>
          </p:cNvPr>
          <p:cNvSpPr txBox="1"/>
          <p:nvPr/>
        </p:nvSpPr>
        <p:spPr>
          <a:xfrm>
            <a:off x="7303812" y="3113034"/>
            <a:ext cx="3353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0070C0"/>
                </a:solidFill>
              </a:rPr>
              <a:t>SST</a:t>
            </a:r>
            <a:r>
              <a:rPr lang="en-US" altLang="ko-KR" b="1" dirty="0"/>
              <a:t>     =    </a:t>
            </a:r>
            <a:r>
              <a:rPr lang="en-US" altLang="ko-KR" b="1" dirty="0">
                <a:solidFill>
                  <a:srgbClr val="00B050"/>
                </a:solidFill>
              </a:rPr>
              <a:t>SSE</a:t>
            </a:r>
            <a:r>
              <a:rPr lang="en-US" altLang="ko-KR" b="1" dirty="0"/>
              <a:t>      +     </a:t>
            </a:r>
            <a:r>
              <a:rPr lang="en-US" altLang="ko-KR" b="1" dirty="0">
                <a:solidFill>
                  <a:srgbClr val="FF0000"/>
                </a:solidFill>
              </a:rPr>
              <a:t>SSA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735D6A-A189-4E89-A3B4-F36501065554}"/>
              </a:ext>
            </a:extLst>
          </p:cNvPr>
          <p:cNvSpPr txBox="1"/>
          <p:nvPr/>
        </p:nvSpPr>
        <p:spPr>
          <a:xfrm>
            <a:off x="6606656" y="3693262"/>
            <a:ext cx="215733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ANOVA table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BC08B6EE-EB67-454F-8BBB-6AB7019225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43097"/>
              </p:ext>
            </p:extLst>
          </p:nvPr>
        </p:nvGraphicFramePr>
        <p:xfrm>
          <a:off x="6263869" y="4189265"/>
          <a:ext cx="5700886" cy="1494409"/>
        </p:xfrm>
        <a:graphic>
          <a:graphicData uri="http://schemas.openxmlformats.org/drawingml/2006/table">
            <a:tbl>
              <a:tblPr/>
              <a:tblGrid>
                <a:gridCol w="5700886">
                  <a:extLst>
                    <a:ext uri="{9D8B030D-6E8A-4147-A177-3AD203B41FA5}">
                      <a16:colId xmlns:a16="http://schemas.microsoft.com/office/drawing/2014/main" val="720336300"/>
                    </a:ext>
                  </a:extLst>
                </a:gridCol>
              </a:tblGrid>
              <a:tr h="31965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요인                        </a:t>
                      </a:r>
                      <a:r>
                        <a:rPr lang="ko-KR" altLang="en-US" sz="1600" b="1" kern="0" spc="-50" dirty="0" err="1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제곱합</a:t>
                      </a:r>
                      <a:r>
                        <a:rPr lang="ko-KR" altLang="en-US" sz="1600" b="1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 </a:t>
                      </a:r>
                      <a:r>
                        <a:rPr lang="en-US" altLang="ko-KR" sz="1600" b="1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        </a:t>
                      </a:r>
                      <a:r>
                        <a:rPr lang="ko-KR" altLang="en-US" sz="1600" b="1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자유도          </a:t>
                      </a:r>
                      <a:r>
                        <a:rPr lang="ko-KR" altLang="en-US" sz="1600" b="1" kern="0" spc="-50" dirty="0" err="1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평균제곱</a:t>
                      </a:r>
                      <a:r>
                        <a:rPr lang="ko-KR" altLang="en-US" sz="1600" b="1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            </a:t>
                      </a:r>
                      <a:r>
                        <a:rPr lang="ko-KR" altLang="en-US" sz="1600" b="1" kern="0" spc="-50" dirty="0" err="1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검정통계량</a:t>
                      </a:r>
                      <a:endParaRPr lang="en-US" altLang="ko-KR" sz="1600" b="1" kern="0" spc="-50" dirty="0">
                        <a:solidFill>
                          <a:srgbClr val="000000"/>
                        </a:solidFill>
                        <a:effectLst/>
                        <a:latin typeface="한컴돋움"/>
                        <a:ea typeface="한컴돋움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                                       (SS)                  (df)                 (MS)                              F 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컴돋움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09344"/>
                  </a:ext>
                </a:extLst>
              </a:tr>
              <a:tr h="60248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처리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(</a:t>
                      </a: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treatment)      </a:t>
                      </a:r>
                      <a:r>
                        <a:rPr lang="en-US" sz="1600" kern="0" spc="-50" dirty="0">
                          <a:solidFill>
                            <a:srgbClr val="FF0000"/>
                          </a:solidFill>
                          <a:effectLst/>
                          <a:latin typeface="한컴돋움"/>
                          <a:ea typeface="한컴돋움"/>
                        </a:rPr>
                        <a:t>SSA</a:t>
                      </a: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                    a -1                    MSA                 </a:t>
                      </a:r>
                      <a:r>
                        <a:rPr lang="en-US" sz="1600" kern="0" spc="-50" dirty="0">
                          <a:solidFill>
                            <a:srgbClr val="FF0000"/>
                          </a:solidFill>
                          <a:effectLst/>
                          <a:latin typeface="한컴돋움"/>
                          <a:ea typeface="한컴돋움"/>
                        </a:rPr>
                        <a:t>MSA</a:t>
                      </a: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/</a:t>
                      </a:r>
                      <a:r>
                        <a:rPr lang="en-US" sz="1600" kern="0" spc="-50" dirty="0">
                          <a:solidFill>
                            <a:srgbClr val="00B050"/>
                          </a:solidFill>
                          <a:effectLst/>
                          <a:latin typeface="한컴돋움"/>
                          <a:ea typeface="한컴돋움"/>
                        </a:rPr>
                        <a:t>MSE</a:t>
                      </a:r>
                      <a:endParaRPr lang="en-US" sz="1600" kern="0" spc="-50" dirty="0">
                        <a:solidFill>
                          <a:srgbClr val="00B050"/>
                        </a:solidFill>
                        <a:effectLst/>
                        <a:latin typeface="한양신명조"/>
                        <a:ea typeface="한컴돋움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오차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(</a:t>
                      </a: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error)                 </a:t>
                      </a:r>
                      <a:r>
                        <a:rPr lang="en-US" sz="1600" kern="0" spc="-50" dirty="0">
                          <a:solidFill>
                            <a:srgbClr val="00B050"/>
                          </a:solidFill>
                          <a:effectLst/>
                          <a:latin typeface="한컴돋움"/>
                          <a:ea typeface="한컴돋움"/>
                        </a:rPr>
                        <a:t>SSE</a:t>
                      </a: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                  a(n-1)                  MSE 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521811"/>
                  </a:ext>
                </a:extLst>
              </a:tr>
              <a:tr h="36842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전체 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(</a:t>
                      </a: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total)                  SST                       n-1 </a:t>
                      </a:r>
                      <a:endParaRPr lang="en-US" sz="16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컴돋움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029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52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2CF4D2-0069-4B6A-AB26-6EF38A86F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6112" cy="680979"/>
          </a:xfrm>
        </p:spPr>
        <p:txBody>
          <a:bodyPr>
            <a:normAutofit/>
          </a:bodyPr>
          <a:lstStyle/>
          <a:p>
            <a:r>
              <a:rPr lang="en-US" altLang="ko-KR" sz="3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2) </a:t>
            </a:r>
            <a:r>
              <a:rPr lang="ko-KR" altLang="en-US" sz="3200" b="1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일원배치법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kern="0" spc="-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함초롬바탕" panose="02030604000101010101" pitchFamily="18" charset="-127"/>
                <a:cs typeface="Times New Roman" panose="02020603050405020304" pitchFamily="18" charset="0"/>
              </a:rPr>
              <a:t>one-way layout </a:t>
            </a:r>
            <a:r>
              <a:rPr lang="ko-KR" altLang="en-US" sz="2000" b="1" kern="0" spc="-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함초롬바탕" panose="02030604000101010101" pitchFamily="18" charset="-127"/>
                <a:cs typeface="Times New Roman" panose="02020603050405020304" pitchFamily="18" charset="0"/>
              </a:rPr>
              <a:t>또는 </a:t>
            </a:r>
            <a:r>
              <a:rPr lang="en-US" altLang="ko-KR" sz="2000" b="1" kern="0" spc="-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함초롬바탕" panose="02030604000101010101" pitchFamily="18" charset="-127"/>
                <a:cs typeface="Times New Roman" panose="02020603050405020304" pitchFamily="18" charset="0"/>
              </a:rPr>
              <a:t>one factorial design</a:t>
            </a:r>
            <a:endParaRPr lang="ko-KR" alt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F26E4DA-BECF-4FEC-B71F-C223DE680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99408"/>
            <a:ext cx="5330300" cy="3832802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47A8711D-54F1-4E16-A092-B0A42323323C}"/>
              </a:ext>
            </a:extLst>
          </p:cNvPr>
          <p:cNvCxnSpPr/>
          <p:nvPr/>
        </p:nvCxnSpPr>
        <p:spPr>
          <a:xfrm>
            <a:off x="2375818" y="5190990"/>
            <a:ext cx="46907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CB98C69E-AD4F-413B-8051-E531AC7BDEE9}"/>
              </a:ext>
            </a:extLst>
          </p:cNvPr>
          <p:cNvCxnSpPr/>
          <p:nvPr/>
        </p:nvCxnSpPr>
        <p:spPr>
          <a:xfrm>
            <a:off x="3183340" y="5190990"/>
            <a:ext cx="46907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1CA56D9E-A4AF-48C7-AD31-46214D2A52EA}"/>
              </a:ext>
            </a:extLst>
          </p:cNvPr>
          <p:cNvCxnSpPr/>
          <p:nvPr/>
        </p:nvCxnSpPr>
        <p:spPr>
          <a:xfrm>
            <a:off x="5168499" y="5185514"/>
            <a:ext cx="46907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11115A6-3E83-4578-8FA4-A5B1C4FA1CB6}"/>
              </a:ext>
            </a:extLst>
          </p:cNvPr>
          <p:cNvSpPr txBox="1"/>
          <p:nvPr/>
        </p:nvSpPr>
        <p:spPr>
          <a:xfrm>
            <a:off x="6565845" y="1623344"/>
            <a:ext cx="181219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유의성</a:t>
            </a:r>
            <a:r>
              <a:rPr lang="en-US" altLang="ko-KR" dirty="0"/>
              <a:t> </a:t>
            </a:r>
            <a:r>
              <a:rPr lang="ko-KR" altLang="en-US" dirty="0"/>
              <a:t>검정</a:t>
            </a:r>
            <a:endParaRPr lang="en-US" altLang="ko-KR" dirty="0"/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351EB1D4-569A-49ED-BBF0-A0F6A0F39ACA}"/>
              </a:ext>
            </a:extLst>
          </p:cNvPr>
          <p:cNvCxnSpPr/>
          <p:nvPr/>
        </p:nvCxnSpPr>
        <p:spPr>
          <a:xfrm>
            <a:off x="4507181" y="5185514"/>
            <a:ext cx="46907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C79AB24F-A38A-4EE4-81D1-CB773251B4C9}"/>
              </a:ext>
            </a:extLst>
          </p:cNvPr>
          <p:cNvCxnSpPr>
            <a:cxnSpLocks/>
          </p:cNvCxnSpPr>
          <p:nvPr/>
        </p:nvCxnSpPr>
        <p:spPr>
          <a:xfrm>
            <a:off x="1846614" y="2636322"/>
            <a:ext cx="0" cy="1425039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A735D6A-A189-4E89-A3B4-F36501065554}"/>
              </a:ext>
            </a:extLst>
          </p:cNvPr>
          <p:cNvSpPr txBox="1"/>
          <p:nvPr/>
        </p:nvSpPr>
        <p:spPr>
          <a:xfrm>
            <a:off x="6606656" y="3693262"/>
            <a:ext cx="215733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ANOVA table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BC08B6EE-EB67-454F-8BBB-6AB701922517}"/>
              </a:ext>
            </a:extLst>
          </p:cNvPr>
          <p:cNvGraphicFramePr>
            <a:graphicFrameLocks noGrp="1"/>
          </p:cNvGraphicFramePr>
          <p:nvPr/>
        </p:nvGraphicFramePr>
        <p:xfrm>
          <a:off x="6263869" y="4189265"/>
          <a:ext cx="5700886" cy="1494409"/>
        </p:xfrm>
        <a:graphic>
          <a:graphicData uri="http://schemas.openxmlformats.org/drawingml/2006/table">
            <a:tbl>
              <a:tblPr/>
              <a:tblGrid>
                <a:gridCol w="5700886">
                  <a:extLst>
                    <a:ext uri="{9D8B030D-6E8A-4147-A177-3AD203B41FA5}">
                      <a16:colId xmlns:a16="http://schemas.microsoft.com/office/drawing/2014/main" val="720336300"/>
                    </a:ext>
                  </a:extLst>
                </a:gridCol>
              </a:tblGrid>
              <a:tr h="31965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요인                        </a:t>
                      </a:r>
                      <a:r>
                        <a:rPr lang="ko-KR" altLang="en-US" sz="1600" b="1" kern="0" spc="-50" dirty="0" err="1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제곱합</a:t>
                      </a:r>
                      <a:r>
                        <a:rPr lang="ko-KR" altLang="en-US" sz="1600" b="1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 </a:t>
                      </a:r>
                      <a:r>
                        <a:rPr lang="en-US" altLang="ko-KR" sz="1600" b="1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        </a:t>
                      </a:r>
                      <a:r>
                        <a:rPr lang="ko-KR" altLang="en-US" sz="1600" b="1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자유도          </a:t>
                      </a:r>
                      <a:r>
                        <a:rPr lang="ko-KR" altLang="en-US" sz="1600" b="1" kern="0" spc="-50" dirty="0" err="1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평균제곱</a:t>
                      </a:r>
                      <a:r>
                        <a:rPr lang="ko-KR" altLang="en-US" sz="1600" b="1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            </a:t>
                      </a:r>
                      <a:r>
                        <a:rPr lang="ko-KR" altLang="en-US" sz="1600" b="1" kern="0" spc="-50" dirty="0" err="1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검정통계량</a:t>
                      </a:r>
                      <a:endParaRPr lang="en-US" altLang="ko-KR" sz="1600" b="1" kern="0" spc="-50" dirty="0">
                        <a:solidFill>
                          <a:srgbClr val="000000"/>
                        </a:solidFill>
                        <a:effectLst/>
                        <a:latin typeface="한컴돋움"/>
                        <a:ea typeface="한컴돋움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                                       (SS)                  (df)                 (MS)                              F 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컴돋움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09344"/>
                  </a:ext>
                </a:extLst>
              </a:tr>
              <a:tr h="60248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처리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(</a:t>
                      </a: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treatment)      </a:t>
                      </a:r>
                      <a:r>
                        <a:rPr lang="en-US" sz="1600" kern="0" spc="-50" dirty="0">
                          <a:solidFill>
                            <a:srgbClr val="FF0000"/>
                          </a:solidFill>
                          <a:effectLst/>
                          <a:latin typeface="한컴돋움"/>
                          <a:ea typeface="한컴돋움"/>
                        </a:rPr>
                        <a:t>SSA</a:t>
                      </a: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                    a -1                    MSA                 </a:t>
                      </a:r>
                      <a:r>
                        <a:rPr lang="en-US" sz="1600" kern="0" spc="-50" dirty="0">
                          <a:solidFill>
                            <a:srgbClr val="FF0000"/>
                          </a:solidFill>
                          <a:effectLst/>
                          <a:latin typeface="한컴돋움"/>
                          <a:ea typeface="한컴돋움"/>
                        </a:rPr>
                        <a:t>MSA</a:t>
                      </a: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/</a:t>
                      </a:r>
                      <a:r>
                        <a:rPr lang="en-US" sz="1600" kern="0" spc="-50" dirty="0">
                          <a:solidFill>
                            <a:srgbClr val="00B050"/>
                          </a:solidFill>
                          <a:effectLst/>
                          <a:latin typeface="한컴돋움"/>
                          <a:ea typeface="한컴돋움"/>
                        </a:rPr>
                        <a:t>MSE</a:t>
                      </a:r>
                      <a:endParaRPr lang="en-US" sz="1600" kern="0" spc="-50" dirty="0">
                        <a:solidFill>
                          <a:srgbClr val="00B050"/>
                        </a:solidFill>
                        <a:effectLst/>
                        <a:latin typeface="한양신명조"/>
                        <a:ea typeface="한컴돋움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오차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(</a:t>
                      </a: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error)                 </a:t>
                      </a:r>
                      <a:r>
                        <a:rPr lang="en-US" sz="1600" kern="0" spc="-50" dirty="0">
                          <a:solidFill>
                            <a:srgbClr val="00B050"/>
                          </a:solidFill>
                          <a:effectLst/>
                          <a:latin typeface="한컴돋움"/>
                          <a:ea typeface="한컴돋움"/>
                        </a:rPr>
                        <a:t>SSE</a:t>
                      </a: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                  a(n-1)                  MSE 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521811"/>
                  </a:ext>
                </a:extLst>
              </a:tr>
              <a:tr h="36842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전체 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(</a:t>
                      </a: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total)                  SST                       n-1 </a:t>
                      </a:r>
                      <a:endParaRPr lang="en-US" sz="16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컴돋움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0293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36637C-F0AD-4094-9865-3918CA243A5F}"/>
                  </a:ext>
                </a:extLst>
              </p:cNvPr>
              <p:cNvSpPr txBox="1"/>
              <p:nvPr/>
            </p:nvSpPr>
            <p:spPr>
              <a:xfrm>
                <a:off x="6565845" y="2124080"/>
                <a:ext cx="4876856" cy="87055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dirty="0">
                    <a:solidFill>
                      <a:srgbClr val="7030A0"/>
                    </a:solidFill>
                  </a:rPr>
                  <a:t>F=MSA/MSE &gt;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ko-KR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ko-KR" alt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ko-KR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−1,  </m:t>
                    </m:r>
                    <m:r>
                      <a:rPr lang="en-US" altLang="ko-KR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ko-KR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dirty="0">
                    <a:solidFill>
                      <a:srgbClr val="7030A0"/>
                    </a:solidFill>
                  </a:rPr>
                  <a:t>이면</a:t>
                </a:r>
                <a:endParaRPr lang="en-US" altLang="ko-KR" dirty="0">
                  <a:solidFill>
                    <a:srgbClr val="7030A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dirty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rgbClr val="7030A0"/>
                    </a:solidFill>
                  </a:rPr>
                  <a:t>(</a:t>
                </a:r>
                <a:r>
                  <a:rPr lang="ko-KR" altLang="en-US" dirty="0">
                    <a:solidFill>
                      <a:srgbClr val="7030A0"/>
                    </a:solidFill>
                  </a:rPr>
                  <a:t>평균이</a:t>
                </a:r>
                <a:r>
                  <a:rPr lang="en-US" altLang="ko-KR" dirty="0">
                    <a:solidFill>
                      <a:srgbClr val="7030A0"/>
                    </a:solidFill>
                  </a:rPr>
                  <a:t> </a:t>
                </a:r>
                <a:r>
                  <a:rPr lang="ko-KR" altLang="en-US" dirty="0">
                    <a:solidFill>
                      <a:srgbClr val="7030A0"/>
                    </a:solidFill>
                  </a:rPr>
                  <a:t>모두 같다</a:t>
                </a:r>
                <a:r>
                  <a:rPr lang="en-US" altLang="ko-KR" dirty="0">
                    <a:solidFill>
                      <a:srgbClr val="7030A0"/>
                    </a:solidFill>
                  </a:rPr>
                  <a:t>)</a:t>
                </a:r>
                <a:r>
                  <a:rPr lang="ko-KR" altLang="en-US" dirty="0">
                    <a:solidFill>
                      <a:srgbClr val="7030A0"/>
                    </a:solidFill>
                  </a:rPr>
                  <a:t>를</a:t>
                </a:r>
                <a:r>
                  <a:rPr lang="en-US" altLang="ko-KR" dirty="0">
                    <a:solidFill>
                      <a:srgbClr val="7030A0"/>
                    </a:solidFill>
                  </a:rPr>
                  <a:t> </a:t>
                </a:r>
                <a:r>
                  <a:rPr lang="ko-KR" altLang="en-US" dirty="0">
                    <a:solidFill>
                      <a:srgbClr val="7030A0"/>
                    </a:solidFill>
                  </a:rPr>
                  <a:t>기각한다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36637C-F0AD-4094-9865-3918CA243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845" y="2124080"/>
                <a:ext cx="4876856" cy="870559"/>
              </a:xfrm>
              <a:prstGeom prst="rect">
                <a:avLst/>
              </a:prstGeom>
              <a:blipFill>
                <a:blip r:embed="rId4"/>
                <a:stretch>
                  <a:fillRect l="-873" b="-896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1B6FF7-A7C4-4269-99BE-A06324884A76}"/>
                  </a:ext>
                </a:extLst>
              </p:cNvPr>
              <p:cNvSpPr txBox="1"/>
              <p:nvPr/>
            </p:nvSpPr>
            <p:spPr>
              <a:xfrm>
                <a:off x="6565845" y="3089856"/>
                <a:ext cx="4876856" cy="4550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dirty="0">
                    <a:solidFill>
                      <a:srgbClr val="7030A0"/>
                    </a:solidFill>
                  </a:rPr>
                  <a:t>또는 </a:t>
                </a:r>
                <a:r>
                  <a:rPr lang="en-US" altLang="ko-KR" dirty="0">
                    <a:solidFill>
                      <a:srgbClr val="7030A0"/>
                    </a:solidFill>
                  </a:rPr>
                  <a:t>p-</a:t>
                </a:r>
                <a:r>
                  <a:rPr lang="ko-KR" altLang="en-US" dirty="0">
                    <a:solidFill>
                      <a:srgbClr val="7030A0"/>
                    </a:solidFill>
                  </a:rPr>
                  <a:t>값</a:t>
                </a:r>
                <a:r>
                  <a:rPr lang="en-US" altLang="ko-KR" dirty="0">
                    <a:solidFill>
                      <a:srgbClr val="7030A0"/>
                    </a:solidFill>
                  </a:rPr>
                  <a:t>&lt;</a:t>
                </a:r>
                <a14:m>
                  <m:oMath xmlns:m="http://schemas.openxmlformats.org/officeDocument/2006/math">
                    <m:r>
                      <a:rPr lang="ko-KR" alt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ko-KR" altLang="en-US" dirty="0">
                    <a:solidFill>
                      <a:srgbClr val="7030A0"/>
                    </a:solidFill>
                  </a:rPr>
                  <a:t>이면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ko-KR" altLang="en-US" dirty="0">
                    <a:solidFill>
                      <a:srgbClr val="7030A0"/>
                    </a:solidFill>
                  </a:rPr>
                  <a:t>를</a:t>
                </a:r>
                <a:r>
                  <a:rPr lang="en-US" altLang="ko-KR" dirty="0">
                    <a:solidFill>
                      <a:srgbClr val="7030A0"/>
                    </a:solidFill>
                  </a:rPr>
                  <a:t> </a:t>
                </a:r>
                <a:r>
                  <a:rPr lang="ko-KR" altLang="en-US" dirty="0">
                    <a:solidFill>
                      <a:srgbClr val="7030A0"/>
                    </a:solidFill>
                  </a:rPr>
                  <a:t>기각한다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1B6FF7-A7C4-4269-99BE-A06324884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845" y="3089856"/>
                <a:ext cx="4876856" cy="455061"/>
              </a:xfrm>
              <a:prstGeom prst="rect">
                <a:avLst/>
              </a:prstGeom>
              <a:blipFill>
                <a:blip r:embed="rId5"/>
                <a:stretch>
                  <a:fillRect b="-1818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134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5CD4C0-3EFE-4FED-8915-AF1CE8B2B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0" y="365126"/>
            <a:ext cx="10928349" cy="105397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/>
              <a:t>[</a:t>
            </a:r>
            <a:r>
              <a:rPr lang="ko-KR" altLang="en-US" sz="2400" b="1" dirty="0"/>
              <a:t>예제 </a:t>
            </a:r>
            <a:r>
              <a:rPr lang="en-US" altLang="ko-KR" sz="2400" b="1" dirty="0"/>
              <a:t>9.1] </a:t>
            </a:r>
            <a:r>
              <a:rPr lang="en-US" altLang="ko-KR" sz="2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2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표 </a:t>
            </a:r>
            <a:r>
              <a:rPr lang="en-US" altLang="ko-KR" sz="2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9.1&gt;</a:t>
            </a:r>
            <a:r>
              <a:rPr lang="ko-KR" altLang="en-US" sz="2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의 ‘가’ 자료를 엑셀의 </a:t>
            </a:r>
            <a:r>
              <a:rPr lang="en-US" altLang="ko-KR" sz="2200" b="1" kern="0" spc="-4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2200" b="1" kern="0" spc="-4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데이터 분석</a:t>
            </a:r>
            <a:r>
              <a:rPr lang="en-US" altLang="ko-KR" sz="2200" b="1" kern="0" spc="-4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r>
              <a:rPr lang="ko-KR" altLang="en-US" sz="2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도구의 ‘</a:t>
            </a:r>
            <a:r>
              <a:rPr lang="ko-KR" altLang="en-US" sz="2200" b="1" kern="0" spc="-4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분산분석’</a:t>
            </a:r>
            <a:r>
              <a:rPr lang="ko-KR" altLang="en-US" sz="22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도구를 이용해 </a:t>
            </a:r>
            <a:r>
              <a:rPr lang="ko-KR" altLang="en-US" sz="2200" kern="0" spc="-5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분석하시오</a:t>
            </a:r>
            <a:endParaRPr lang="ko-KR" alt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8F5014B-1AD3-4642-87F2-A0535349C6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292"/>
          <a:stretch/>
        </p:blipFill>
        <p:spPr>
          <a:xfrm>
            <a:off x="2320925" y="1242483"/>
            <a:ext cx="8820150" cy="49473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4939BC9-DC35-4CBB-B377-B7C81A867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433" y="3251811"/>
            <a:ext cx="3705225" cy="210502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95E930A-4D77-4982-9F6F-5E10D68F2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432" y="3251811"/>
            <a:ext cx="3705225" cy="210502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4C5EDFCB-70FD-4EC2-9062-64C04AF99E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431" y="3143616"/>
            <a:ext cx="3705225" cy="2962275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75E19DFE-2753-4181-A012-136F163B66DB}"/>
              </a:ext>
            </a:extLst>
          </p:cNvPr>
          <p:cNvSpPr/>
          <p:nvPr/>
        </p:nvSpPr>
        <p:spPr>
          <a:xfrm>
            <a:off x="3259015" y="3444630"/>
            <a:ext cx="2032000" cy="1283677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051AB3F9-790F-4494-8674-1DFD7B28E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429" y="3143616"/>
            <a:ext cx="3705225" cy="296227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368B7E6-E250-4F5D-8F52-8696F112EA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429" y="3143616"/>
            <a:ext cx="3705225" cy="296227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40B4F9D4-B349-418F-9656-B97E9FCCB7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2091" y="3143616"/>
            <a:ext cx="3705225" cy="2962275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61986864-AA8A-4A30-9BBF-6D7E063872F8}"/>
              </a:ext>
            </a:extLst>
          </p:cNvPr>
          <p:cNvSpPr/>
          <p:nvPr/>
        </p:nvSpPr>
        <p:spPr>
          <a:xfrm>
            <a:off x="2661139" y="4906108"/>
            <a:ext cx="597876" cy="23641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953B372A-A237-4512-8E61-84DCFB567E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0429" y="3143616"/>
            <a:ext cx="370522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0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634F8E9B-83DC-4184-AE49-F62745177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58" y="538259"/>
            <a:ext cx="6559263" cy="3530629"/>
          </a:xfrm>
          <a:prstGeom prst="rect">
            <a:avLst/>
          </a:prstGeom>
          <a:noFill/>
          <a:ln w="0" cap="rnd">
            <a:solidFill>
              <a:schemeClr val="tx1">
                <a:lumMod val="50000"/>
                <a:lumOff val="50000"/>
              </a:schemeClr>
            </a:solidFill>
            <a:prstDash val="solid"/>
            <a:miter/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03844EC-CF60-4853-AAD8-33E945679381}"/>
              </a:ext>
            </a:extLst>
          </p:cNvPr>
          <p:cNvSpPr/>
          <p:nvPr/>
        </p:nvSpPr>
        <p:spPr>
          <a:xfrm>
            <a:off x="4109702" y="3153663"/>
            <a:ext cx="748145" cy="235858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83C8A5-C6A6-45B9-8F99-CDCD321877E4}"/>
              </a:ext>
            </a:extLst>
          </p:cNvPr>
          <p:cNvSpPr txBox="1"/>
          <p:nvPr/>
        </p:nvSpPr>
        <p:spPr>
          <a:xfrm>
            <a:off x="4344652" y="3894468"/>
            <a:ext cx="2194832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F</a:t>
            </a:r>
            <a:r>
              <a:rPr lang="ko-KR" altLang="en-US" dirty="0"/>
              <a:t> 값이 매우 큰 값</a:t>
            </a:r>
            <a:endParaRPr lang="en-US" altLang="ko-KR" dirty="0"/>
          </a:p>
          <a:p>
            <a:r>
              <a:rPr lang="ko-KR" altLang="en-US" dirty="0"/>
              <a:t>오차변동에</a:t>
            </a:r>
            <a:r>
              <a:rPr lang="en-US" altLang="ko-KR" dirty="0"/>
              <a:t> </a:t>
            </a:r>
            <a:r>
              <a:rPr lang="ko-KR" altLang="en-US" dirty="0"/>
              <a:t>비해 </a:t>
            </a:r>
            <a:endParaRPr lang="en-US" altLang="ko-KR" dirty="0"/>
          </a:p>
          <a:p>
            <a:r>
              <a:rPr lang="ko-KR" altLang="en-US" dirty="0"/>
              <a:t>처리변동이 매우 큼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5BDE10EC-D882-4420-90D9-7FA41679D8AF}"/>
              </a:ext>
            </a:extLst>
          </p:cNvPr>
          <p:cNvSpPr/>
          <p:nvPr/>
        </p:nvSpPr>
        <p:spPr>
          <a:xfrm>
            <a:off x="4945675" y="3159930"/>
            <a:ext cx="673100" cy="229591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63014A-446C-4F28-9CFD-6A7BF82C51C8}"/>
              </a:ext>
            </a:extLst>
          </p:cNvPr>
          <p:cNvSpPr txBox="1"/>
          <p:nvPr/>
        </p:nvSpPr>
        <p:spPr>
          <a:xfrm>
            <a:off x="4870901" y="1729073"/>
            <a:ext cx="2425664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p</a:t>
            </a:r>
            <a:r>
              <a:rPr lang="ko-KR" altLang="en-US" dirty="0"/>
              <a:t> 값이 매우 작은</a:t>
            </a:r>
            <a:r>
              <a:rPr lang="en-US" altLang="ko-KR" dirty="0"/>
              <a:t> </a:t>
            </a:r>
            <a:r>
              <a:rPr lang="ko-KR" altLang="en-US" dirty="0"/>
              <a:t>값</a:t>
            </a:r>
            <a:endParaRPr lang="en-US" altLang="ko-KR" dirty="0"/>
          </a:p>
          <a:p>
            <a:r>
              <a:rPr lang="ko-KR" altLang="en-US" dirty="0" err="1"/>
              <a:t>귀무가설을</a:t>
            </a:r>
            <a:r>
              <a:rPr lang="ko-KR" altLang="en-US" dirty="0"/>
              <a:t> 기각</a:t>
            </a:r>
            <a:endParaRPr lang="en-US" altLang="ko-KR" dirty="0"/>
          </a:p>
          <a:p>
            <a:r>
              <a:rPr lang="ko-KR" altLang="en-US" dirty="0" err="1"/>
              <a:t>서로다른</a:t>
            </a:r>
            <a:r>
              <a:rPr lang="ko-KR" altLang="en-US" dirty="0"/>
              <a:t> 평균이 존재</a:t>
            </a: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7811D3EF-2F90-4D26-9D80-8F25A1AC681E}"/>
              </a:ext>
            </a:extLst>
          </p:cNvPr>
          <p:cNvCxnSpPr/>
          <p:nvPr/>
        </p:nvCxnSpPr>
        <p:spPr>
          <a:xfrm flipV="1">
            <a:off x="4634525" y="3389521"/>
            <a:ext cx="0" cy="501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2C872C1E-8EE5-4B1C-B0F4-B38602ECE5D1}"/>
              </a:ext>
            </a:extLst>
          </p:cNvPr>
          <p:cNvCxnSpPr/>
          <p:nvPr/>
        </p:nvCxnSpPr>
        <p:spPr>
          <a:xfrm>
            <a:off x="5442068" y="2654983"/>
            <a:ext cx="0" cy="490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차트 10">
            <a:extLst>
              <a:ext uri="{FF2B5EF4-FFF2-40B4-BE49-F238E27FC236}">
                <a16:creationId xmlns:a16="http://schemas.microsoft.com/office/drawing/2014/main" id="{BE20FEEE-E10F-4911-A850-D64713429C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5138998"/>
              </p:ext>
            </p:extLst>
          </p:nvPr>
        </p:nvGraphicFramePr>
        <p:xfrm>
          <a:off x="7296565" y="230357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3" name="그룹 12">
            <a:extLst>
              <a:ext uri="{FF2B5EF4-FFF2-40B4-BE49-F238E27FC236}">
                <a16:creationId xmlns:a16="http://schemas.microsoft.com/office/drawing/2014/main" id="{D10BDE14-1637-43B3-B857-18CD600D5497}"/>
              </a:ext>
            </a:extLst>
          </p:cNvPr>
          <p:cNvGrpSpPr/>
          <p:nvPr/>
        </p:nvGrpSpPr>
        <p:grpSpPr>
          <a:xfrm>
            <a:off x="9487877" y="4068888"/>
            <a:ext cx="711198" cy="1331543"/>
            <a:chOff x="9487877" y="4068888"/>
            <a:chExt cx="711198" cy="1331543"/>
          </a:xfrm>
        </p:grpSpPr>
        <p:cxnSp>
          <p:nvCxnSpPr>
            <p:cNvPr id="4" name="직선 연결선 3">
              <a:extLst>
                <a:ext uri="{FF2B5EF4-FFF2-40B4-BE49-F238E27FC236}">
                  <a16:creationId xmlns:a16="http://schemas.microsoft.com/office/drawing/2014/main" id="{1AE76EB4-7168-4466-B428-1C30EC6E4EC2}"/>
                </a:ext>
              </a:extLst>
            </p:cNvPr>
            <p:cNvCxnSpPr/>
            <p:nvPr/>
          </p:nvCxnSpPr>
          <p:spPr>
            <a:xfrm flipV="1">
              <a:off x="9863016" y="4068888"/>
              <a:ext cx="0" cy="9778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9DFA7200-08D8-4F12-A2A7-4A623C0C5BCB}"/>
                </a:ext>
              </a:extLst>
            </p:cNvPr>
            <p:cNvSpPr/>
            <p:nvPr/>
          </p:nvSpPr>
          <p:spPr>
            <a:xfrm>
              <a:off x="9487877" y="5046773"/>
              <a:ext cx="711198" cy="3536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/>
                <a:t>F</a:t>
              </a:r>
              <a:r>
                <a:rPr lang="ko-KR" altLang="en-US" sz="1050" dirty="0"/>
                <a:t>기각치</a:t>
              </a:r>
              <a:r>
                <a:rPr lang="en-US" altLang="ko-KR" sz="1050" dirty="0"/>
                <a:t> </a:t>
              </a:r>
              <a:endParaRPr lang="ko-KR" alt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327049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Graphic spid="11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2CF4D2-0069-4B6A-AB26-6EF38A86F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6112" cy="680979"/>
          </a:xfrm>
        </p:spPr>
        <p:txBody>
          <a:bodyPr>
            <a:normAutofit/>
          </a:bodyPr>
          <a:lstStyle/>
          <a:p>
            <a:r>
              <a:rPr lang="en-US" altLang="ko-KR" sz="3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3) </a:t>
            </a:r>
            <a:r>
              <a:rPr lang="ko-KR" altLang="en-US" sz="3200" b="1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이원배치법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kern="0" spc="-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함초롬바탕" panose="02030604000101010101" pitchFamily="18" charset="-127"/>
                <a:cs typeface="Times New Roman" panose="02020603050405020304" pitchFamily="18" charset="0"/>
              </a:rPr>
              <a:t>two-way layout </a:t>
            </a:r>
            <a:r>
              <a:rPr lang="ko-KR" altLang="en-US" sz="2000" b="1" kern="0" spc="-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함초롬바탕" panose="02030604000101010101" pitchFamily="18" charset="-127"/>
                <a:cs typeface="Times New Roman" panose="02020603050405020304" pitchFamily="18" charset="0"/>
              </a:rPr>
              <a:t>또는 </a:t>
            </a:r>
            <a:r>
              <a:rPr lang="en-US" altLang="ko-KR" sz="2000" b="1" kern="0" spc="-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함초롬바탕" panose="02030604000101010101" pitchFamily="18" charset="-127"/>
                <a:cs typeface="Times New Roman" panose="02020603050405020304" pitchFamily="18" charset="0"/>
              </a:rPr>
              <a:t>two factorial design</a:t>
            </a:r>
            <a:endParaRPr lang="ko-KR" alt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47A8711D-54F1-4E16-A092-B0A42323323C}"/>
              </a:ext>
            </a:extLst>
          </p:cNvPr>
          <p:cNvCxnSpPr/>
          <p:nvPr/>
        </p:nvCxnSpPr>
        <p:spPr>
          <a:xfrm>
            <a:off x="2375818" y="5190990"/>
            <a:ext cx="46907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CB98C69E-AD4F-413B-8051-E531AC7BDEE9}"/>
              </a:ext>
            </a:extLst>
          </p:cNvPr>
          <p:cNvCxnSpPr/>
          <p:nvPr/>
        </p:nvCxnSpPr>
        <p:spPr>
          <a:xfrm>
            <a:off x="2974321" y="5184294"/>
            <a:ext cx="46907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CE41446C-958B-4BB4-BB66-A0C7AE073DCE}"/>
              </a:ext>
            </a:extLst>
          </p:cNvPr>
          <p:cNvCxnSpPr/>
          <p:nvPr/>
        </p:nvCxnSpPr>
        <p:spPr>
          <a:xfrm>
            <a:off x="3986383" y="5184294"/>
            <a:ext cx="46907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1CA56D9E-A4AF-48C7-AD31-46214D2A52EA}"/>
              </a:ext>
            </a:extLst>
          </p:cNvPr>
          <p:cNvCxnSpPr/>
          <p:nvPr/>
        </p:nvCxnSpPr>
        <p:spPr>
          <a:xfrm>
            <a:off x="4615047" y="5178182"/>
            <a:ext cx="46907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EA15437-BCA6-4E56-985F-3A77D5680505}"/>
              </a:ext>
            </a:extLst>
          </p:cNvPr>
          <p:cNvSpPr txBox="1"/>
          <p:nvPr/>
        </p:nvSpPr>
        <p:spPr>
          <a:xfrm>
            <a:off x="3001205" y="5372054"/>
            <a:ext cx="187102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b</a:t>
            </a:r>
            <a:r>
              <a:rPr lang="ko-KR" altLang="en-US" dirty="0"/>
              <a:t>개 평균의 비교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26F0CC-AB52-49F7-B846-554DB554E200}"/>
              </a:ext>
            </a:extLst>
          </p:cNvPr>
          <p:cNvSpPr txBox="1"/>
          <p:nvPr/>
        </p:nvSpPr>
        <p:spPr>
          <a:xfrm>
            <a:off x="6606656" y="1665514"/>
            <a:ext cx="27382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/>
              <a:t>그룹을 나누는 요인이 둘</a:t>
            </a:r>
          </a:p>
        </p:txBody>
      </p:sp>
      <p:sp>
        <p:nvSpPr>
          <p:cNvPr id="18" name="화살표: 왼쪽 17">
            <a:extLst>
              <a:ext uri="{FF2B5EF4-FFF2-40B4-BE49-F238E27FC236}">
                <a16:creationId xmlns:a16="http://schemas.microsoft.com/office/drawing/2014/main" id="{AAA21497-CF0A-4F49-854B-B6D3A8A1E73A}"/>
              </a:ext>
            </a:extLst>
          </p:cNvPr>
          <p:cNvSpPr/>
          <p:nvPr/>
        </p:nvSpPr>
        <p:spPr>
          <a:xfrm>
            <a:off x="6214389" y="1716583"/>
            <a:ext cx="346377" cy="2671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2D0BEB-4960-424D-88AE-DCFB19C787B2}"/>
              </a:ext>
            </a:extLst>
          </p:cNvPr>
          <p:cNvSpPr txBox="1"/>
          <p:nvPr/>
        </p:nvSpPr>
        <p:spPr>
          <a:xfrm>
            <a:off x="6832609" y="3832203"/>
            <a:ext cx="64633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ko-KR" altLang="en-US"/>
              <a:t>가설</a:t>
            </a:r>
          </a:p>
        </p:txBody>
      </p:sp>
      <p:sp>
        <p:nvSpPr>
          <p:cNvPr id="4" name="Rectangle 62">
            <a:extLst>
              <a:ext uri="{FF2B5EF4-FFF2-40B4-BE49-F238E27FC236}">
                <a16:creationId xmlns:a16="http://schemas.microsoft.com/office/drawing/2014/main" id="{8B90DE49-7207-4E52-91E1-ECAECFD37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27098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F97A87F-21FE-4099-9448-649775678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52" y="1089291"/>
            <a:ext cx="5041248" cy="3998431"/>
          </a:xfrm>
          <a:prstGeom prst="rect">
            <a:avLst/>
          </a:prstGeom>
        </p:spPr>
      </p:pic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AEA7967E-C197-4A5E-8DEE-915A209909EC}"/>
              </a:ext>
            </a:extLst>
          </p:cNvPr>
          <p:cNvCxnSpPr/>
          <p:nvPr/>
        </p:nvCxnSpPr>
        <p:spPr>
          <a:xfrm>
            <a:off x="6196342" y="2267952"/>
            <a:ext cx="0" cy="372979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화살표 연결선 81">
            <a:extLst>
              <a:ext uri="{FF2B5EF4-FFF2-40B4-BE49-F238E27FC236}">
                <a16:creationId xmlns:a16="http://schemas.microsoft.com/office/drawing/2014/main" id="{D77DA27E-E129-4137-BCA6-BDCD58C6F38B}"/>
              </a:ext>
            </a:extLst>
          </p:cNvPr>
          <p:cNvCxnSpPr/>
          <p:nvPr/>
        </p:nvCxnSpPr>
        <p:spPr>
          <a:xfrm>
            <a:off x="6198426" y="2794084"/>
            <a:ext cx="0" cy="372979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화살표 연결선 82">
            <a:extLst>
              <a:ext uri="{FF2B5EF4-FFF2-40B4-BE49-F238E27FC236}">
                <a16:creationId xmlns:a16="http://schemas.microsoft.com/office/drawing/2014/main" id="{5ADFFCF0-2A16-485F-AB5A-8B24949F4779}"/>
              </a:ext>
            </a:extLst>
          </p:cNvPr>
          <p:cNvCxnSpPr/>
          <p:nvPr/>
        </p:nvCxnSpPr>
        <p:spPr>
          <a:xfrm>
            <a:off x="6200588" y="3429000"/>
            <a:ext cx="0" cy="372979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화살표 연결선 83">
            <a:extLst>
              <a:ext uri="{FF2B5EF4-FFF2-40B4-BE49-F238E27FC236}">
                <a16:creationId xmlns:a16="http://schemas.microsoft.com/office/drawing/2014/main" id="{D6DC21BC-FB84-4A8F-95B1-F42D9025A731}"/>
              </a:ext>
            </a:extLst>
          </p:cNvPr>
          <p:cNvCxnSpPr/>
          <p:nvPr/>
        </p:nvCxnSpPr>
        <p:spPr>
          <a:xfrm>
            <a:off x="6214389" y="3924553"/>
            <a:ext cx="0" cy="372979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EB25E405-BA1B-4D07-9641-928A9696F679}"/>
              </a:ext>
            </a:extLst>
          </p:cNvPr>
          <p:cNvSpPr txBox="1"/>
          <p:nvPr/>
        </p:nvSpPr>
        <p:spPr>
          <a:xfrm>
            <a:off x="6310679" y="3079677"/>
            <a:ext cx="187102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a</a:t>
            </a:r>
            <a:r>
              <a:rPr lang="ko-KR" altLang="en-US" dirty="0"/>
              <a:t>개 평균의 비교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B766DB9-E870-4CB0-95D1-1EBF10F4E513}"/>
                  </a:ext>
                </a:extLst>
              </p:cNvPr>
              <p:cNvSpPr txBox="1"/>
              <p:nvPr/>
            </p:nvSpPr>
            <p:spPr>
              <a:xfrm>
                <a:off x="7683778" y="3832203"/>
                <a:ext cx="33222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ko-K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ko-KR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altLang="ko-K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ko-K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sub>
                    </m:sSub>
                    <m:r>
                      <a:rPr lang="en-US" altLang="ko-KR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sub>
                    </m:sSub>
                    <m:r>
                      <a:rPr lang="en-US" altLang="ko-KR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=⋯=</m:t>
                    </m:r>
                  </m:oMath>
                </a14:m>
                <a:r>
                  <a:rPr lang="en-US" altLang="ko-KR" sz="24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ko-K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sub>
                    </m:sSub>
                  </m:oMath>
                </a14:m>
                <a:endParaRPr lang="ko-KR" alt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B766DB9-E870-4CB0-95D1-1EBF10F4E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778" y="3832203"/>
                <a:ext cx="3322256" cy="369332"/>
              </a:xfrm>
              <a:prstGeom prst="rect">
                <a:avLst/>
              </a:prstGeom>
              <a:blipFill>
                <a:blip r:embed="rId4"/>
                <a:stretch>
                  <a:fillRect l="-3119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F1E50E8-FA87-41E4-9174-3220D9FAE933}"/>
                  </a:ext>
                </a:extLst>
              </p:cNvPr>
              <p:cNvSpPr txBox="1"/>
              <p:nvPr/>
            </p:nvSpPr>
            <p:spPr>
              <a:xfrm>
                <a:off x="7683778" y="4386263"/>
                <a:ext cx="33305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ko-K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ko-K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altLang="ko-K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</m:t>
                        </m:r>
                      </m:sub>
                    </m:sSub>
                    <m:r>
                      <a:rPr lang="en-US" altLang="ko-K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ko-K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=⋯=</m:t>
                    </m:r>
                  </m:oMath>
                </a14:m>
                <a:r>
                  <a:rPr lang="en-US" altLang="ko-KR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ko-K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ko-KR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F1E50E8-FA87-41E4-9174-3220D9FAE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778" y="4386263"/>
                <a:ext cx="3330592" cy="369332"/>
              </a:xfrm>
              <a:prstGeom prst="rect">
                <a:avLst/>
              </a:prstGeom>
              <a:blipFill>
                <a:blip r:embed="rId5"/>
                <a:stretch>
                  <a:fillRect l="-3108" r="-914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화살표: 왼쪽 21">
            <a:extLst>
              <a:ext uri="{FF2B5EF4-FFF2-40B4-BE49-F238E27FC236}">
                <a16:creationId xmlns:a16="http://schemas.microsoft.com/office/drawing/2014/main" id="{D3A2B7FA-566F-4BE8-91D7-D6EFE42C3B52}"/>
              </a:ext>
            </a:extLst>
          </p:cNvPr>
          <p:cNvSpPr/>
          <p:nvPr/>
        </p:nvSpPr>
        <p:spPr>
          <a:xfrm rot="5400000">
            <a:off x="1348250" y="5230581"/>
            <a:ext cx="346377" cy="2671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934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20" grpId="0" animBg="1"/>
      <p:bldP spid="85" grpId="0" animBg="1"/>
      <p:bldP spid="21" grpId="0"/>
      <p:bldP spid="87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2CF4D2-0069-4B6A-AB26-6EF38A86F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6112" cy="680979"/>
          </a:xfrm>
        </p:spPr>
        <p:txBody>
          <a:bodyPr>
            <a:normAutofit/>
          </a:bodyPr>
          <a:lstStyle/>
          <a:p>
            <a:r>
              <a:rPr lang="en-US" altLang="ko-KR" sz="3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3) </a:t>
            </a:r>
            <a:r>
              <a:rPr lang="ko-KR" altLang="en-US" sz="3200" b="1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이원배치법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kern="0" spc="-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함초롬바탕" panose="02030604000101010101" pitchFamily="18" charset="-127"/>
                <a:cs typeface="Times New Roman" panose="02020603050405020304" pitchFamily="18" charset="0"/>
              </a:rPr>
              <a:t>two-way layout </a:t>
            </a:r>
            <a:r>
              <a:rPr lang="ko-KR" altLang="en-US" sz="2000" b="1" kern="0" spc="-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함초롬바탕" panose="02030604000101010101" pitchFamily="18" charset="-127"/>
                <a:cs typeface="Times New Roman" panose="02020603050405020304" pitchFamily="18" charset="0"/>
              </a:rPr>
              <a:t>또는 </a:t>
            </a:r>
            <a:r>
              <a:rPr lang="en-US" altLang="ko-KR" sz="2000" b="1" kern="0" spc="-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함초롬바탕" panose="02030604000101010101" pitchFamily="18" charset="-127"/>
                <a:cs typeface="Times New Roman" panose="02020603050405020304" pitchFamily="18" charset="0"/>
              </a:rPr>
              <a:t>two factorial design</a:t>
            </a:r>
            <a:endParaRPr lang="ko-KR" alt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47A8711D-54F1-4E16-A092-B0A42323323C}"/>
              </a:ext>
            </a:extLst>
          </p:cNvPr>
          <p:cNvCxnSpPr/>
          <p:nvPr/>
        </p:nvCxnSpPr>
        <p:spPr>
          <a:xfrm>
            <a:off x="2375818" y="5190990"/>
            <a:ext cx="46907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CB98C69E-AD4F-413B-8051-E531AC7BDEE9}"/>
              </a:ext>
            </a:extLst>
          </p:cNvPr>
          <p:cNvCxnSpPr/>
          <p:nvPr/>
        </p:nvCxnSpPr>
        <p:spPr>
          <a:xfrm>
            <a:off x="2974321" y="5184294"/>
            <a:ext cx="46907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CE41446C-958B-4BB4-BB66-A0C7AE073DCE}"/>
              </a:ext>
            </a:extLst>
          </p:cNvPr>
          <p:cNvCxnSpPr/>
          <p:nvPr/>
        </p:nvCxnSpPr>
        <p:spPr>
          <a:xfrm>
            <a:off x="3986383" y="5184294"/>
            <a:ext cx="46907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1CA56D9E-A4AF-48C7-AD31-46214D2A52EA}"/>
              </a:ext>
            </a:extLst>
          </p:cNvPr>
          <p:cNvCxnSpPr/>
          <p:nvPr/>
        </p:nvCxnSpPr>
        <p:spPr>
          <a:xfrm>
            <a:off x="4615047" y="5178182"/>
            <a:ext cx="46907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EA15437-BCA6-4E56-985F-3A77D5680505}"/>
              </a:ext>
            </a:extLst>
          </p:cNvPr>
          <p:cNvSpPr txBox="1"/>
          <p:nvPr/>
        </p:nvSpPr>
        <p:spPr>
          <a:xfrm>
            <a:off x="3001205" y="5372054"/>
            <a:ext cx="187102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b</a:t>
            </a:r>
            <a:r>
              <a:rPr lang="ko-KR" altLang="en-US" dirty="0"/>
              <a:t>개 평균의 비교</a:t>
            </a:r>
          </a:p>
        </p:txBody>
      </p:sp>
      <p:sp>
        <p:nvSpPr>
          <p:cNvPr id="4" name="Rectangle 62">
            <a:extLst>
              <a:ext uri="{FF2B5EF4-FFF2-40B4-BE49-F238E27FC236}">
                <a16:creationId xmlns:a16="http://schemas.microsoft.com/office/drawing/2014/main" id="{8B90DE49-7207-4E52-91E1-ECAECFD37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27098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F97A87F-21FE-4099-9448-649775678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52" y="1089291"/>
            <a:ext cx="5041248" cy="3998431"/>
          </a:xfrm>
          <a:prstGeom prst="rect">
            <a:avLst/>
          </a:prstGeom>
        </p:spPr>
      </p:pic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AEA7967E-C197-4A5E-8DEE-915A209909EC}"/>
              </a:ext>
            </a:extLst>
          </p:cNvPr>
          <p:cNvCxnSpPr/>
          <p:nvPr/>
        </p:nvCxnSpPr>
        <p:spPr>
          <a:xfrm>
            <a:off x="6196342" y="2267952"/>
            <a:ext cx="0" cy="372979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화살표 연결선 81">
            <a:extLst>
              <a:ext uri="{FF2B5EF4-FFF2-40B4-BE49-F238E27FC236}">
                <a16:creationId xmlns:a16="http://schemas.microsoft.com/office/drawing/2014/main" id="{D77DA27E-E129-4137-BCA6-BDCD58C6F38B}"/>
              </a:ext>
            </a:extLst>
          </p:cNvPr>
          <p:cNvCxnSpPr/>
          <p:nvPr/>
        </p:nvCxnSpPr>
        <p:spPr>
          <a:xfrm>
            <a:off x="6198426" y="2794084"/>
            <a:ext cx="0" cy="372979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화살표 연결선 82">
            <a:extLst>
              <a:ext uri="{FF2B5EF4-FFF2-40B4-BE49-F238E27FC236}">
                <a16:creationId xmlns:a16="http://schemas.microsoft.com/office/drawing/2014/main" id="{5ADFFCF0-2A16-485F-AB5A-8B24949F4779}"/>
              </a:ext>
            </a:extLst>
          </p:cNvPr>
          <p:cNvCxnSpPr/>
          <p:nvPr/>
        </p:nvCxnSpPr>
        <p:spPr>
          <a:xfrm>
            <a:off x="6200588" y="3429000"/>
            <a:ext cx="0" cy="372979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화살표 연결선 83">
            <a:extLst>
              <a:ext uri="{FF2B5EF4-FFF2-40B4-BE49-F238E27FC236}">
                <a16:creationId xmlns:a16="http://schemas.microsoft.com/office/drawing/2014/main" id="{D6DC21BC-FB84-4A8F-95B1-F42D9025A731}"/>
              </a:ext>
            </a:extLst>
          </p:cNvPr>
          <p:cNvCxnSpPr/>
          <p:nvPr/>
        </p:nvCxnSpPr>
        <p:spPr>
          <a:xfrm>
            <a:off x="6214389" y="3924553"/>
            <a:ext cx="0" cy="372979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0CA7D1F-65AD-4603-9DC7-D60A43BC7FD0}"/>
              </a:ext>
            </a:extLst>
          </p:cNvPr>
          <p:cNvSpPr txBox="1"/>
          <p:nvPr/>
        </p:nvSpPr>
        <p:spPr>
          <a:xfrm>
            <a:off x="6565845" y="1490996"/>
            <a:ext cx="181219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변동의 분해</a:t>
            </a:r>
            <a:endParaRPr lang="en-US" altLang="ko-K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0ACB860-0437-48B9-91E3-4983BCA2BB05}"/>
                  </a:ext>
                </a:extLst>
              </p:cNvPr>
              <p:cNvSpPr txBox="1"/>
              <p:nvPr/>
            </p:nvSpPr>
            <p:spPr>
              <a:xfrm>
                <a:off x="6485098" y="2039509"/>
                <a:ext cx="55651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ko-K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∙∙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ko-K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ko-K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ko-KR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sub>
                      </m:sSub>
                      <m:r>
                        <a:rPr lang="en-US" altLang="ko-KR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ko-KR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ko-KR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∙∙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ko-K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ko-KR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∙∙</m:t>
                          </m:r>
                        </m:sub>
                      </m:sSub>
                      <m:r>
                        <a:rPr lang="en-US" altLang="ko-K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ko-K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ko-K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ko-K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ko-K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sub>
                      </m:sSub>
                      <m:r>
                        <a:rPr lang="en-US" altLang="ko-K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ko-K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ko-K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</m:t>
                          </m:r>
                        </m:sub>
                      </m:sSub>
                      <m:r>
                        <a:rPr lang="en-US" altLang="ko-K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ko-KR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ko-KR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∙∙</m:t>
                          </m:r>
                        </m:sub>
                      </m:sSub>
                      <m:r>
                        <a:rPr lang="en-US" altLang="ko-K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0ACB860-0437-48B9-91E3-4983BCA2B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098" y="2039509"/>
                <a:ext cx="5565177" cy="276999"/>
              </a:xfrm>
              <a:prstGeom prst="rect">
                <a:avLst/>
              </a:prstGeom>
              <a:blipFill>
                <a:blip r:embed="rId4"/>
                <a:stretch>
                  <a:fillRect r="-1095" b="-4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3C9A3FD-E091-4AFE-B3E4-22C08C6C4626}"/>
                  </a:ext>
                </a:extLst>
              </p:cNvPr>
              <p:cNvSpPr txBox="1"/>
              <p:nvPr/>
            </p:nvSpPr>
            <p:spPr>
              <a:xfrm>
                <a:off x="6485098" y="2498031"/>
                <a:ext cx="1648977" cy="3048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ΣΣ</m:t>
                          </m:r>
                          <m:r>
                            <a:rPr lang="en-US" altLang="ko-K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ko-K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∙∙</m:t>
                          </m:r>
                        </m:sub>
                      </m:sSub>
                      <m:sSup>
                        <m:sSupPr>
                          <m:ctrlPr>
                            <a:rPr lang="en-US" altLang="ko-K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3C9A3FD-E091-4AFE-B3E4-22C08C6C4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098" y="2498031"/>
                <a:ext cx="1648977" cy="304827"/>
              </a:xfrm>
              <a:prstGeom prst="rect">
                <a:avLst/>
              </a:prstGeom>
              <a:blipFill>
                <a:blip r:embed="rId5"/>
                <a:stretch>
                  <a:fillRect l="-2222" b="-2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48B22D3-A7B0-4F96-AF32-F77480F48C0B}"/>
              </a:ext>
            </a:extLst>
          </p:cNvPr>
          <p:cNvSpPr txBox="1"/>
          <p:nvPr/>
        </p:nvSpPr>
        <p:spPr>
          <a:xfrm>
            <a:off x="6936849" y="3246738"/>
            <a:ext cx="4091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0070C0"/>
                </a:solidFill>
              </a:rPr>
              <a:t>SST</a:t>
            </a:r>
            <a:r>
              <a:rPr lang="en-US" altLang="ko-KR" b="1" dirty="0"/>
              <a:t>  =   </a:t>
            </a:r>
            <a:r>
              <a:rPr lang="en-US" altLang="ko-KR" b="1" dirty="0">
                <a:solidFill>
                  <a:srgbClr val="7030A0"/>
                </a:solidFill>
              </a:rPr>
              <a:t>SSA</a:t>
            </a:r>
            <a:r>
              <a:rPr lang="en-US" altLang="ko-KR" b="1" dirty="0"/>
              <a:t>   +     </a:t>
            </a:r>
            <a:r>
              <a:rPr lang="en-US" altLang="ko-KR" b="1" dirty="0">
                <a:solidFill>
                  <a:srgbClr val="FF0000"/>
                </a:solidFill>
              </a:rPr>
              <a:t>SSB   </a:t>
            </a:r>
            <a:r>
              <a:rPr lang="en-US" altLang="ko-KR" b="1" dirty="0"/>
              <a:t> +    </a:t>
            </a:r>
            <a:r>
              <a:rPr lang="en-US" altLang="ko-KR" b="1" dirty="0">
                <a:solidFill>
                  <a:srgbClr val="00B050"/>
                </a:solidFill>
              </a:rPr>
              <a:t>SSE</a:t>
            </a:r>
            <a:r>
              <a:rPr lang="en-US" altLang="ko-KR" b="1" dirty="0"/>
              <a:t> 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1F07A0-8051-49D0-91A9-413496A8927B}"/>
                  </a:ext>
                </a:extLst>
              </p:cNvPr>
              <p:cNvSpPr txBox="1"/>
              <p:nvPr/>
            </p:nvSpPr>
            <p:spPr>
              <a:xfrm>
                <a:off x="8134076" y="2517085"/>
                <a:ext cx="13812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ΣΣ</m:t>
                          </m:r>
                          <m:r>
                            <a:rPr lang="en-US" altLang="ko-K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ko-K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sub>
                      </m:sSub>
                      <m:r>
                        <a:rPr lang="en-US" altLang="ko-KR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ko-KR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ko-KR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∙∙</m:t>
                          </m:r>
                        </m:sub>
                      </m:sSub>
                      <m:sSup>
                        <m:sSupPr>
                          <m:ctrlPr>
                            <a:rPr lang="en-US" altLang="ko-KR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1F07A0-8051-49D0-91A9-413496A89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076" y="2517085"/>
                <a:ext cx="1381276" cy="276999"/>
              </a:xfrm>
              <a:prstGeom prst="rect">
                <a:avLst/>
              </a:prstGeom>
              <a:blipFill>
                <a:blip r:embed="rId6"/>
                <a:stretch>
                  <a:fillRect l="-2203" r="-881" b="-4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CD6716F-B5FF-46B5-A2D4-C946686164DD}"/>
                  </a:ext>
                </a:extLst>
              </p:cNvPr>
              <p:cNvSpPr txBox="1"/>
              <p:nvPr/>
            </p:nvSpPr>
            <p:spPr>
              <a:xfrm>
                <a:off x="9444749" y="2522781"/>
                <a:ext cx="1573636" cy="3048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ΣΣ</m:t>
                          </m:r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ko-K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∙∙</m:t>
                          </m:r>
                        </m:sub>
                      </m:sSub>
                      <m:sSup>
                        <m:sSupPr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CD6716F-B5FF-46B5-A2D4-C94668616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749" y="2522781"/>
                <a:ext cx="1573636" cy="304827"/>
              </a:xfrm>
              <a:prstGeom prst="rect">
                <a:avLst/>
              </a:prstGeom>
              <a:blipFill>
                <a:blip r:embed="rId7"/>
                <a:stretch>
                  <a:fillRect l="-1550" r="-775" b="-2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770C9BCF-2241-404F-B552-DFCD5DFE0D2A}"/>
              </a:ext>
            </a:extLst>
          </p:cNvPr>
          <p:cNvSpPr txBox="1"/>
          <p:nvPr/>
        </p:nvSpPr>
        <p:spPr>
          <a:xfrm>
            <a:off x="6606656" y="3693262"/>
            <a:ext cx="215733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ANOVA table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4C64A32E-B140-431F-BCE5-CDA19C53C7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298110"/>
              </p:ext>
            </p:extLst>
          </p:nvPr>
        </p:nvGraphicFramePr>
        <p:xfrm>
          <a:off x="6263869" y="4189265"/>
          <a:ext cx="5700886" cy="1659255"/>
        </p:xfrm>
        <a:graphic>
          <a:graphicData uri="http://schemas.openxmlformats.org/drawingml/2006/table">
            <a:tbl>
              <a:tblPr/>
              <a:tblGrid>
                <a:gridCol w="5700886">
                  <a:extLst>
                    <a:ext uri="{9D8B030D-6E8A-4147-A177-3AD203B41FA5}">
                      <a16:colId xmlns:a16="http://schemas.microsoft.com/office/drawing/2014/main" val="720336300"/>
                    </a:ext>
                  </a:extLst>
                </a:gridCol>
              </a:tblGrid>
              <a:tr h="31965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요인                        </a:t>
                      </a:r>
                      <a:r>
                        <a:rPr lang="ko-KR" altLang="en-US" sz="1600" b="1" kern="0" spc="-50" dirty="0" err="1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제곱합</a:t>
                      </a:r>
                      <a:r>
                        <a:rPr lang="ko-KR" altLang="en-US" sz="1600" b="1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 </a:t>
                      </a:r>
                      <a:r>
                        <a:rPr lang="en-US" altLang="ko-KR" sz="1600" b="1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        </a:t>
                      </a:r>
                      <a:r>
                        <a:rPr lang="ko-KR" altLang="en-US" sz="1600" b="1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자유도          </a:t>
                      </a:r>
                      <a:r>
                        <a:rPr lang="ko-KR" altLang="en-US" sz="1600" b="1" kern="0" spc="-50" dirty="0" err="1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평균제곱</a:t>
                      </a:r>
                      <a:r>
                        <a:rPr lang="ko-KR" altLang="en-US" sz="1600" b="1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            </a:t>
                      </a:r>
                      <a:r>
                        <a:rPr lang="ko-KR" altLang="en-US" sz="1600" b="1" kern="0" spc="-50" dirty="0" err="1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검정통계량</a:t>
                      </a:r>
                      <a:endParaRPr lang="en-US" altLang="ko-KR" sz="1600" b="1" kern="0" spc="-50" dirty="0">
                        <a:solidFill>
                          <a:srgbClr val="000000"/>
                        </a:solidFill>
                        <a:effectLst/>
                        <a:latin typeface="한컴돋움"/>
                        <a:ea typeface="한컴돋움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                                       (SS)                  (df)                 (MS)                              F 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컴돋움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09344"/>
                  </a:ext>
                </a:extLst>
              </a:tr>
              <a:tr h="60248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처리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A                   </a:t>
                      </a: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      </a:t>
                      </a:r>
                      <a:r>
                        <a:rPr lang="en-US" sz="1600" kern="0" spc="-50" dirty="0">
                          <a:solidFill>
                            <a:srgbClr val="7030A0"/>
                          </a:solidFill>
                          <a:effectLst/>
                          <a:latin typeface="한컴돋움"/>
                          <a:ea typeface="한컴돋움"/>
                        </a:rPr>
                        <a:t>SSA</a:t>
                      </a: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                    a -1                    MSA                 </a:t>
                      </a:r>
                      <a:r>
                        <a:rPr lang="en-US" sz="1600" kern="0" spc="-50" dirty="0">
                          <a:solidFill>
                            <a:srgbClr val="7030A0"/>
                          </a:solidFill>
                          <a:effectLst/>
                          <a:latin typeface="한컴돋움"/>
                          <a:ea typeface="한컴돋움"/>
                        </a:rPr>
                        <a:t>MSA</a:t>
                      </a: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/</a:t>
                      </a:r>
                      <a:r>
                        <a:rPr lang="en-US" sz="1600" kern="0" spc="-50" dirty="0">
                          <a:solidFill>
                            <a:srgbClr val="00B050"/>
                          </a:solidFill>
                          <a:effectLst/>
                          <a:latin typeface="한컴돋움"/>
                          <a:ea typeface="한컴돋움"/>
                        </a:rPr>
                        <a:t>MSE</a:t>
                      </a:r>
                      <a:endParaRPr lang="en-US" sz="1600" kern="0" spc="-50" dirty="0">
                        <a:solidFill>
                          <a:srgbClr val="00B050"/>
                        </a:solidFill>
                        <a:effectLst/>
                        <a:latin typeface="한양신명조"/>
                        <a:ea typeface="한컴돋움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처리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B                         </a:t>
                      </a:r>
                      <a:r>
                        <a:rPr lang="en-US" altLang="ko-KR" sz="1600" kern="0" spc="-50" dirty="0">
                          <a:solidFill>
                            <a:srgbClr val="FF0000"/>
                          </a:solidFill>
                          <a:effectLst/>
                          <a:latin typeface="한컴돋움"/>
                          <a:ea typeface="한컴돋움"/>
                        </a:rPr>
                        <a:t>SSB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                    b -1                    MSB                 </a:t>
                      </a:r>
                      <a:r>
                        <a:rPr lang="en-US" altLang="ko-KR" sz="1600" kern="0" spc="-50" dirty="0">
                          <a:solidFill>
                            <a:srgbClr val="FF0000"/>
                          </a:solidFill>
                          <a:effectLst/>
                          <a:latin typeface="한컴돋움"/>
                          <a:ea typeface="한컴돋움"/>
                        </a:rPr>
                        <a:t>MSB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/</a:t>
                      </a:r>
                      <a:r>
                        <a:rPr lang="en-US" altLang="ko-KR" sz="1600" kern="0" spc="-50" dirty="0">
                          <a:solidFill>
                            <a:srgbClr val="00B050"/>
                          </a:solidFill>
                          <a:effectLst/>
                          <a:latin typeface="한컴돋움"/>
                          <a:ea typeface="한컴돋움"/>
                        </a:rPr>
                        <a:t>MSE</a:t>
                      </a:r>
                      <a:endParaRPr lang="en-US" altLang="ko-KR" sz="1600" kern="0" spc="-50" dirty="0">
                        <a:solidFill>
                          <a:srgbClr val="00B050"/>
                        </a:solidFill>
                        <a:effectLst/>
                        <a:latin typeface="한양신명조"/>
                        <a:ea typeface="한컴돋움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오차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(</a:t>
                      </a: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error)                 </a:t>
                      </a:r>
                      <a:r>
                        <a:rPr lang="en-US" sz="1600" kern="0" spc="-50" dirty="0">
                          <a:solidFill>
                            <a:srgbClr val="00B050"/>
                          </a:solidFill>
                          <a:effectLst/>
                          <a:latin typeface="한컴돋움"/>
                          <a:ea typeface="한컴돋움"/>
                        </a:rPr>
                        <a:t>SSE</a:t>
                      </a: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             (a-1)(b-1)                MSE 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521811"/>
                  </a:ext>
                </a:extLst>
              </a:tr>
              <a:tr h="36842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전체 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(</a:t>
                      </a: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total)                  SST                    ab-1 </a:t>
                      </a:r>
                      <a:endParaRPr lang="en-US" sz="16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컴돋움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0293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BC275DC-A558-44AD-BA35-9FA8D838C4FE}"/>
                  </a:ext>
                </a:extLst>
              </p:cNvPr>
              <p:cNvSpPr txBox="1"/>
              <p:nvPr/>
            </p:nvSpPr>
            <p:spPr>
              <a:xfrm>
                <a:off x="9390998" y="2835301"/>
                <a:ext cx="2800972" cy="397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altLang="ko-KR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ΣΣ</m:t>
                          </m:r>
                          <m:r>
                            <a:rPr lang="en-US" altLang="ko-K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ko-K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ko-KR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sub>
                      </m:sSub>
                      <m:r>
                        <a:rPr lang="en-US" altLang="ko-K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ko-K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ko-K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ko-K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ko-K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ko-KR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ko-KR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∙∙</m:t>
                          </m:r>
                        </m:sub>
                      </m:sSub>
                      <m:sSup>
                        <m:sSupPr>
                          <m:ctrlPr>
                            <a:rPr lang="en-US" altLang="ko-K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BC275DC-A558-44AD-BA35-9FA8D838C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0998" y="2835301"/>
                <a:ext cx="2800972" cy="397160"/>
              </a:xfrm>
              <a:prstGeom prst="rect">
                <a:avLst/>
              </a:prstGeom>
              <a:blipFill>
                <a:blip r:embed="rId8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50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 animBg="1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2CF4D2-0069-4B6A-AB26-6EF38A86F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6112" cy="680979"/>
          </a:xfrm>
        </p:spPr>
        <p:txBody>
          <a:bodyPr>
            <a:normAutofit/>
          </a:bodyPr>
          <a:lstStyle/>
          <a:p>
            <a:r>
              <a:rPr lang="en-US" altLang="ko-KR" sz="3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3) </a:t>
            </a:r>
            <a:r>
              <a:rPr lang="ko-KR" altLang="en-US" sz="3200" b="1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이원배치법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kern="0" spc="-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함초롬바탕" panose="02030604000101010101" pitchFamily="18" charset="-127"/>
                <a:cs typeface="Times New Roman" panose="02020603050405020304" pitchFamily="18" charset="0"/>
              </a:rPr>
              <a:t>two-way layout </a:t>
            </a:r>
            <a:r>
              <a:rPr lang="ko-KR" altLang="en-US" sz="2000" b="1" kern="0" spc="-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함초롬바탕" panose="02030604000101010101" pitchFamily="18" charset="-127"/>
                <a:cs typeface="Times New Roman" panose="02020603050405020304" pitchFamily="18" charset="0"/>
              </a:rPr>
              <a:t>또는 </a:t>
            </a:r>
            <a:r>
              <a:rPr lang="en-US" altLang="ko-KR" sz="2000" b="1" kern="0" spc="-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함초롬바탕" panose="02030604000101010101" pitchFamily="18" charset="-127"/>
                <a:cs typeface="Times New Roman" panose="02020603050405020304" pitchFamily="18" charset="0"/>
              </a:rPr>
              <a:t>two factorial design</a:t>
            </a:r>
            <a:endParaRPr lang="ko-KR" alt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47A8711D-54F1-4E16-A092-B0A42323323C}"/>
              </a:ext>
            </a:extLst>
          </p:cNvPr>
          <p:cNvCxnSpPr/>
          <p:nvPr/>
        </p:nvCxnSpPr>
        <p:spPr>
          <a:xfrm>
            <a:off x="2375818" y="5190990"/>
            <a:ext cx="46907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CB98C69E-AD4F-413B-8051-E531AC7BDEE9}"/>
              </a:ext>
            </a:extLst>
          </p:cNvPr>
          <p:cNvCxnSpPr/>
          <p:nvPr/>
        </p:nvCxnSpPr>
        <p:spPr>
          <a:xfrm>
            <a:off x="2974321" y="5184294"/>
            <a:ext cx="46907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CE41446C-958B-4BB4-BB66-A0C7AE073DCE}"/>
              </a:ext>
            </a:extLst>
          </p:cNvPr>
          <p:cNvCxnSpPr/>
          <p:nvPr/>
        </p:nvCxnSpPr>
        <p:spPr>
          <a:xfrm>
            <a:off x="3986383" y="5184294"/>
            <a:ext cx="46907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1CA56D9E-A4AF-48C7-AD31-46214D2A52EA}"/>
              </a:ext>
            </a:extLst>
          </p:cNvPr>
          <p:cNvCxnSpPr/>
          <p:nvPr/>
        </p:nvCxnSpPr>
        <p:spPr>
          <a:xfrm>
            <a:off x="4615047" y="5178182"/>
            <a:ext cx="46907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EA15437-BCA6-4E56-985F-3A77D5680505}"/>
              </a:ext>
            </a:extLst>
          </p:cNvPr>
          <p:cNvSpPr txBox="1"/>
          <p:nvPr/>
        </p:nvSpPr>
        <p:spPr>
          <a:xfrm>
            <a:off x="3001205" y="5372054"/>
            <a:ext cx="187102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b</a:t>
            </a:r>
            <a:r>
              <a:rPr lang="ko-KR" altLang="en-US" dirty="0"/>
              <a:t>개 평균의 비교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F97A87F-21FE-4099-9448-649775678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52" y="1089291"/>
            <a:ext cx="5041248" cy="3998431"/>
          </a:xfrm>
          <a:prstGeom prst="rect">
            <a:avLst/>
          </a:prstGeom>
        </p:spPr>
      </p:pic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AEA7967E-C197-4A5E-8DEE-915A209909EC}"/>
              </a:ext>
            </a:extLst>
          </p:cNvPr>
          <p:cNvCxnSpPr/>
          <p:nvPr/>
        </p:nvCxnSpPr>
        <p:spPr>
          <a:xfrm>
            <a:off x="6196342" y="2267952"/>
            <a:ext cx="0" cy="372979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화살표 연결선 81">
            <a:extLst>
              <a:ext uri="{FF2B5EF4-FFF2-40B4-BE49-F238E27FC236}">
                <a16:creationId xmlns:a16="http://schemas.microsoft.com/office/drawing/2014/main" id="{D77DA27E-E129-4137-BCA6-BDCD58C6F38B}"/>
              </a:ext>
            </a:extLst>
          </p:cNvPr>
          <p:cNvCxnSpPr/>
          <p:nvPr/>
        </p:nvCxnSpPr>
        <p:spPr>
          <a:xfrm>
            <a:off x="6198426" y="2794084"/>
            <a:ext cx="0" cy="372979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화살표 연결선 82">
            <a:extLst>
              <a:ext uri="{FF2B5EF4-FFF2-40B4-BE49-F238E27FC236}">
                <a16:creationId xmlns:a16="http://schemas.microsoft.com/office/drawing/2014/main" id="{5ADFFCF0-2A16-485F-AB5A-8B24949F4779}"/>
              </a:ext>
            </a:extLst>
          </p:cNvPr>
          <p:cNvCxnSpPr/>
          <p:nvPr/>
        </p:nvCxnSpPr>
        <p:spPr>
          <a:xfrm>
            <a:off x="6200588" y="3429000"/>
            <a:ext cx="0" cy="372979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화살표 연결선 83">
            <a:extLst>
              <a:ext uri="{FF2B5EF4-FFF2-40B4-BE49-F238E27FC236}">
                <a16:creationId xmlns:a16="http://schemas.microsoft.com/office/drawing/2014/main" id="{D6DC21BC-FB84-4A8F-95B1-F42D9025A731}"/>
              </a:ext>
            </a:extLst>
          </p:cNvPr>
          <p:cNvCxnSpPr/>
          <p:nvPr/>
        </p:nvCxnSpPr>
        <p:spPr>
          <a:xfrm>
            <a:off x="6214389" y="3924553"/>
            <a:ext cx="0" cy="372979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70C9BCF-2241-404F-B552-DFCD5DFE0D2A}"/>
              </a:ext>
            </a:extLst>
          </p:cNvPr>
          <p:cNvSpPr txBox="1"/>
          <p:nvPr/>
        </p:nvSpPr>
        <p:spPr>
          <a:xfrm>
            <a:off x="6606656" y="3693262"/>
            <a:ext cx="215733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ANOVA table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4C64A32E-B140-431F-BCE5-CDA19C53C73B}"/>
              </a:ext>
            </a:extLst>
          </p:cNvPr>
          <p:cNvGraphicFramePr>
            <a:graphicFrameLocks noGrp="1"/>
          </p:cNvGraphicFramePr>
          <p:nvPr/>
        </p:nvGraphicFramePr>
        <p:xfrm>
          <a:off x="6263869" y="4189265"/>
          <a:ext cx="5700886" cy="1659255"/>
        </p:xfrm>
        <a:graphic>
          <a:graphicData uri="http://schemas.openxmlformats.org/drawingml/2006/table">
            <a:tbl>
              <a:tblPr/>
              <a:tblGrid>
                <a:gridCol w="5700886">
                  <a:extLst>
                    <a:ext uri="{9D8B030D-6E8A-4147-A177-3AD203B41FA5}">
                      <a16:colId xmlns:a16="http://schemas.microsoft.com/office/drawing/2014/main" val="720336300"/>
                    </a:ext>
                  </a:extLst>
                </a:gridCol>
              </a:tblGrid>
              <a:tr h="31965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요인                        </a:t>
                      </a:r>
                      <a:r>
                        <a:rPr lang="ko-KR" altLang="en-US" sz="1600" b="1" kern="0" spc="-50" dirty="0" err="1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제곱합</a:t>
                      </a:r>
                      <a:r>
                        <a:rPr lang="ko-KR" altLang="en-US" sz="1600" b="1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 </a:t>
                      </a:r>
                      <a:r>
                        <a:rPr lang="en-US" altLang="ko-KR" sz="1600" b="1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        </a:t>
                      </a:r>
                      <a:r>
                        <a:rPr lang="ko-KR" altLang="en-US" sz="1600" b="1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자유도          </a:t>
                      </a:r>
                      <a:r>
                        <a:rPr lang="ko-KR" altLang="en-US" sz="1600" b="1" kern="0" spc="-50" dirty="0" err="1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평균제곱</a:t>
                      </a:r>
                      <a:r>
                        <a:rPr lang="ko-KR" altLang="en-US" sz="1600" b="1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            </a:t>
                      </a:r>
                      <a:r>
                        <a:rPr lang="ko-KR" altLang="en-US" sz="1600" b="1" kern="0" spc="-50" dirty="0" err="1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검정통계량</a:t>
                      </a:r>
                      <a:endParaRPr lang="en-US" altLang="ko-KR" sz="1600" b="1" kern="0" spc="-50" dirty="0">
                        <a:solidFill>
                          <a:srgbClr val="000000"/>
                        </a:solidFill>
                        <a:effectLst/>
                        <a:latin typeface="한컴돋움"/>
                        <a:ea typeface="한컴돋움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                                       (SS)                  (df)                 (MS)                              F 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컴돋움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09344"/>
                  </a:ext>
                </a:extLst>
              </a:tr>
              <a:tr h="60248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처리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A                   </a:t>
                      </a: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      </a:t>
                      </a:r>
                      <a:r>
                        <a:rPr lang="en-US" sz="1600" kern="0" spc="-50" dirty="0">
                          <a:solidFill>
                            <a:srgbClr val="7030A0"/>
                          </a:solidFill>
                          <a:effectLst/>
                          <a:latin typeface="한컴돋움"/>
                          <a:ea typeface="한컴돋움"/>
                        </a:rPr>
                        <a:t>SSA</a:t>
                      </a: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                    a -1                    MSA                 </a:t>
                      </a:r>
                      <a:r>
                        <a:rPr lang="en-US" sz="1600" kern="0" spc="-50" dirty="0">
                          <a:solidFill>
                            <a:srgbClr val="7030A0"/>
                          </a:solidFill>
                          <a:effectLst/>
                          <a:latin typeface="한컴돋움"/>
                          <a:ea typeface="한컴돋움"/>
                        </a:rPr>
                        <a:t>MSA</a:t>
                      </a: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/</a:t>
                      </a:r>
                      <a:r>
                        <a:rPr lang="en-US" sz="1600" kern="0" spc="-50" dirty="0">
                          <a:solidFill>
                            <a:srgbClr val="00B050"/>
                          </a:solidFill>
                          <a:effectLst/>
                          <a:latin typeface="한컴돋움"/>
                          <a:ea typeface="한컴돋움"/>
                        </a:rPr>
                        <a:t>MSE</a:t>
                      </a:r>
                      <a:endParaRPr lang="en-US" sz="1600" kern="0" spc="-50" dirty="0">
                        <a:solidFill>
                          <a:srgbClr val="00B050"/>
                        </a:solidFill>
                        <a:effectLst/>
                        <a:latin typeface="한양신명조"/>
                        <a:ea typeface="한컴돋움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처리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B                         </a:t>
                      </a:r>
                      <a:r>
                        <a:rPr lang="en-US" altLang="ko-KR" sz="1600" kern="0" spc="-50" dirty="0">
                          <a:solidFill>
                            <a:srgbClr val="FF0000"/>
                          </a:solidFill>
                          <a:effectLst/>
                          <a:latin typeface="한컴돋움"/>
                          <a:ea typeface="한컴돋움"/>
                        </a:rPr>
                        <a:t>SSB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                    b -1                    MSB                 </a:t>
                      </a:r>
                      <a:r>
                        <a:rPr lang="en-US" altLang="ko-KR" sz="1600" kern="0" spc="-50" dirty="0">
                          <a:solidFill>
                            <a:srgbClr val="FF0000"/>
                          </a:solidFill>
                          <a:effectLst/>
                          <a:latin typeface="한컴돋움"/>
                          <a:ea typeface="한컴돋움"/>
                        </a:rPr>
                        <a:t>MSB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/</a:t>
                      </a:r>
                      <a:r>
                        <a:rPr lang="en-US" altLang="ko-KR" sz="1600" kern="0" spc="-50" dirty="0">
                          <a:solidFill>
                            <a:srgbClr val="00B050"/>
                          </a:solidFill>
                          <a:effectLst/>
                          <a:latin typeface="한컴돋움"/>
                          <a:ea typeface="한컴돋움"/>
                        </a:rPr>
                        <a:t>MSE</a:t>
                      </a:r>
                      <a:endParaRPr lang="en-US" altLang="ko-KR" sz="1600" kern="0" spc="-50" dirty="0">
                        <a:solidFill>
                          <a:srgbClr val="00B050"/>
                        </a:solidFill>
                        <a:effectLst/>
                        <a:latin typeface="한양신명조"/>
                        <a:ea typeface="한컴돋움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오차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(</a:t>
                      </a: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error)                 </a:t>
                      </a:r>
                      <a:r>
                        <a:rPr lang="en-US" sz="1600" kern="0" spc="-50" dirty="0">
                          <a:solidFill>
                            <a:srgbClr val="00B050"/>
                          </a:solidFill>
                          <a:effectLst/>
                          <a:latin typeface="한컴돋움"/>
                          <a:ea typeface="한컴돋움"/>
                        </a:rPr>
                        <a:t>SSE</a:t>
                      </a: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             (a-1)(b-1)                MSE 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521811"/>
                  </a:ext>
                </a:extLst>
              </a:tr>
              <a:tr h="36842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전체 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(</a:t>
                      </a: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total)                  SST                    ab-1 </a:t>
                      </a:r>
                      <a:endParaRPr lang="en-US" sz="16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컴돋움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029381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282E950A-75EE-4461-8235-5301D88B6A27}"/>
              </a:ext>
            </a:extLst>
          </p:cNvPr>
          <p:cNvSpPr txBox="1"/>
          <p:nvPr/>
        </p:nvSpPr>
        <p:spPr>
          <a:xfrm>
            <a:off x="6565845" y="1623344"/>
            <a:ext cx="181219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유의성</a:t>
            </a:r>
            <a:r>
              <a:rPr lang="en-US" altLang="ko-KR" dirty="0"/>
              <a:t> </a:t>
            </a:r>
            <a:r>
              <a:rPr lang="ko-KR" altLang="en-US" dirty="0"/>
              <a:t>검정</a:t>
            </a:r>
            <a:endParaRPr lang="en-US" altLang="ko-K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DB1CAF5-10D4-4EB7-A51C-1FD852EC6A5D}"/>
                  </a:ext>
                </a:extLst>
              </p:cNvPr>
              <p:cNvSpPr txBox="1"/>
              <p:nvPr/>
            </p:nvSpPr>
            <p:spPr>
              <a:xfrm>
                <a:off x="6521117" y="2213860"/>
                <a:ext cx="466063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>
                    <a:solidFill>
                      <a:srgbClr val="7030A0"/>
                    </a:solidFill>
                  </a:rPr>
                  <a:t>MSA/MSE &gt;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ko-KR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ko-KR" alt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ko-KR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−1, 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ko-K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altLang="ko-K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ko-K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ko-KR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dirty="0">
                    <a:solidFill>
                      <a:srgbClr val="7030A0"/>
                    </a:solidFill>
                  </a:rPr>
                  <a:t>이면</a:t>
                </a:r>
                <a:endParaRPr lang="en-US" altLang="ko-KR" dirty="0">
                  <a:solidFill>
                    <a:srgbClr val="7030A0"/>
                  </a:solidFill>
                </a:endParaRPr>
              </a:p>
              <a:p>
                <a:r>
                  <a:rPr lang="en-US" altLang="ko-KR" dirty="0">
                    <a:solidFill>
                      <a:srgbClr val="7030A0"/>
                    </a:solidFill>
                  </a:rPr>
                  <a:t>                                  </a:t>
                </a:r>
                <a:r>
                  <a:rPr lang="ko-KR" alt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ko-K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ko-KR" altLang="en-US" dirty="0">
                    <a:solidFill>
                      <a:srgbClr val="7030A0"/>
                    </a:solidFill>
                  </a:rPr>
                  <a:t>를</a:t>
                </a:r>
                <a:r>
                  <a:rPr lang="en-US" altLang="ko-KR" dirty="0">
                    <a:solidFill>
                      <a:srgbClr val="7030A0"/>
                    </a:solidFill>
                  </a:rPr>
                  <a:t> </a:t>
                </a:r>
                <a:r>
                  <a:rPr lang="ko-KR" altLang="en-US" dirty="0">
                    <a:solidFill>
                      <a:srgbClr val="7030A0"/>
                    </a:solidFill>
                  </a:rPr>
                  <a:t>기각한다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DB1CAF5-10D4-4EB7-A51C-1FD852EC6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117" y="2213860"/>
                <a:ext cx="4660635" cy="646331"/>
              </a:xfrm>
              <a:prstGeom prst="rect">
                <a:avLst/>
              </a:prstGeom>
              <a:blipFill>
                <a:blip r:embed="rId4"/>
                <a:stretch>
                  <a:fillRect l="-1178" t="-4717" r="-393"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6E6ACBA-339E-4C0E-8C90-60255E8A730B}"/>
                  </a:ext>
                </a:extLst>
              </p:cNvPr>
              <p:cNvSpPr txBox="1"/>
              <p:nvPr/>
            </p:nvSpPr>
            <p:spPr>
              <a:xfrm>
                <a:off x="6565845" y="2902185"/>
                <a:ext cx="477175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>
                    <a:solidFill>
                      <a:srgbClr val="FF0000"/>
                    </a:solidFill>
                  </a:rPr>
                  <a:t>MSA/MSE &gt;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ko-KR" alt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−1, 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dirty="0">
                    <a:solidFill>
                      <a:srgbClr val="FF0000"/>
                    </a:solidFill>
                  </a:rPr>
                  <a:t>이면</a:t>
                </a:r>
                <a:endParaRPr lang="en-US" altLang="ko-KR" dirty="0">
                  <a:solidFill>
                    <a:srgbClr val="FF0000"/>
                  </a:solidFill>
                </a:endParaRPr>
              </a:p>
              <a:p>
                <a:r>
                  <a:rPr lang="en-US" altLang="ko-KR" dirty="0">
                    <a:solidFill>
                      <a:srgbClr val="FF0000"/>
                    </a:solidFill>
                  </a:rPr>
                  <a:t>                                  </a:t>
                </a:r>
                <a:r>
                  <a:rPr lang="ko-KR" alt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ko-KR" altLang="en-US" dirty="0">
                    <a:solidFill>
                      <a:srgbClr val="FF0000"/>
                    </a:solidFill>
                  </a:rPr>
                  <a:t>를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 </a:t>
                </a:r>
                <a:r>
                  <a:rPr lang="ko-KR" altLang="en-US" dirty="0">
                    <a:solidFill>
                      <a:srgbClr val="FF0000"/>
                    </a:solidFill>
                  </a:rPr>
                  <a:t>기각한다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6E6ACBA-339E-4C0E-8C90-60255E8A7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845" y="2902185"/>
                <a:ext cx="4771756" cy="646331"/>
              </a:xfrm>
              <a:prstGeom prst="rect">
                <a:avLst/>
              </a:prstGeom>
              <a:blipFill>
                <a:blip r:embed="rId5"/>
                <a:stretch>
                  <a:fillRect l="-1022" t="-4717"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953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92AB30-CA8F-4046-8C18-1430EF591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151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400" b="1" dirty="0"/>
              <a:t>[</a:t>
            </a:r>
            <a:r>
              <a:rPr lang="ko-KR" altLang="en-US" sz="2400" b="1" dirty="0"/>
              <a:t>예제</a:t>
            </a:r>
            <a:r>
              <a:rPr lang="en-US" altLang="ko-KR" sz="2400" b="1" dirty="0"/>
              <a:t> 9.3]  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전체 경작지 중에서 임의로 서로 다른 네 곳의 </a:t>
            </a:r>
            <a:r>
              <a:rPr lang="ko-KR" altLang="en-US" sz="2000" kern="0" spc="-5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실험구</a:t>
            </a: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(block)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를 선정하고 </a:t>
            </a:r>
            <a:br>
              <a:rPr lang="en-US" altLang="ko-KR" sz="20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각 실험구를 세 개의 행</a:t>
            </a: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(row)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으로 구분하여</a:t>
            </a: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각기 다른 살충제를 사용한다음 다음표와 같은  </a:t>
            </a:r>
            <a:br>
              <a:rPr lang="en-US" altLang="ko-KR" sz="20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결과값을 얻었다</a:t>
            </a: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살충제의 효과와 실험구의 효과에 대하여 </a:t>
            </a:r>
            <a:r>
              <a:rPr lang="ko-KR" altLang="en-US" sz="2000" kern="0" spc="-5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검정하시오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956FE5B-434E-4935-9B81-D034E10020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140"/>
          <a:stretch/>
        </p:blipFill>
        <p:spPr>
          <a:xfrm>
            <a:off x="1685925" y="1577714"/>
            <a:ext cx="8820150" cy="495644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B436AC5-B87F-466F-8E8C-D9773C135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297" y="4055935"/>
            <a:ext cx="3705225" cy="210502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7497266-4D01-4153-BEDE-906D990829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8297" y="3954928"/>
            <a:ext cx="3762375" cy="250507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AC4B19EE-774F-46E6-9B9E-77C2E067D3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8296" y="3954928"/>
            <a:ext cx="3762375" cy="2505075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8F8C33F5-CC82-44E0-976D-AE78D578ABB4}"/>
              </a:ext>
            </a:extLst>
          </p:cNvPr>
          <p:cNvSpPr/>
          <p:nvPr/>
        </p:nvSpPr>
        <p:spPr>
          <a:xfrm>
            <a:off x="2030135" y="3808602"/>
            <a:ext cx="3531766" cy="855677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D6DAB71F-D8EF-43CD-BFA6-06F19C65E5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8296" y="3954928"/>
            <a:ext cx="3762375" cy="250507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1F95F16-0BC5-460D-99E5-1E91D7C5C3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8296" y="3954927"/>
            <a:ext cx="3762375" cy="250507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E03F82A-9874-4016-9CD0-4CDD62596A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8296" y="3954927"/>
            <a:ext cx="3762375" cy="2505075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7BC40567-B11F-4873-8950-22AE806877EA}"/>
              </a:ext>
            </a:extLst>
          </p:cNvPr>
          <p:cNvSpPr/>
          <p:nvPr/>
        </p:nvSpPr>
        <p:spPr>
          <a:xfrm>
            <a:off x="2030134" y="4797052"/>
            <a:ext cx="813733" cy="286676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73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37A99078-EEC1-4987-83C9-7150B676E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44" y="491019"/>
            <a:ext cx="6856682" cy="4919167"/>
          </a:xfrm>
          <a:prstGeom prst="rect">
            <a:avLst/>
          </a:prstGeom>
          <a:noFill/>
          <a:ln w="0" cap="rnd">
            <a:solidFill>
              <a:srgbClr val="BFBFBF"/>
            </a:solidFill>
            <a:prstDash val="solid"/>
            <a:miter/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00E6F3DB-07C2-4C1F-85E4-11C3155D9F63}"/>
              </a:ext>
            </a:extLst>
          </p:cNvPr>
          <p:cNvSpPr/>
          <p:nvPr/>
        </p:nvSpPr>
        <p:spPr>
          <a:xfrm>
            <a:off x="5391395" y="4120737"/>
            <a:ext cx="843148" cy="302821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A542BC83-94CF-41A6-B7A1-D1B66FF1550D}"/>
              </a:ext>
            </a:extLst>
          </p:cNvPr>
          <p:cNvSpPr/>
          <p:nvPr/>
        </p:nvSpPr>
        <p:spPr>
          <a:xfrm>
            <a:off x="5389418" y="4423558"/>
            <a:ext cx="843148" cy="302821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89E705-5589-4D30-9E11-36E6F876BB86}"/>
              </a:ext>
            </a:extLst>
          </p:cNvPr>
          <p:cNvSpPr txBox="1"/>
          <p:nvPr/>
        </p:nvSpPr>
        <p:spPr>
          <a:xfrm>
            <a:off x="3686774" y="3459881"/>
            <a:ext cx="2640466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ko-KR" altLang="en-US" dirty="0"/>
              <a:t>두 처리 모두 효과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EB4AB575-CE44-48BA-AC9C-C68083E5721D}"/>
                  </a:ext>
                </a:extLst>
              </p:cNvPr>
              <p:cNvSpPr/>
              <p:nvPr/>
            </p:nvSpPr>
            <p:spPr>
              <a:xfrm>
                <a:off x="6232566" y="546265"/>
                <a:ext cx="5727786" cy="265413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fontAlgn="base" latinLnBrk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1600" b="1" kern="0" spc="-50" dirty="0">
                    <a:solidFill>
                      <a:srgbClr val="000000"/>
                    </a:solidFill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[</a:t>
                </a:r>
                <a:r>
                  <a:rPr lang="ko-KR" altLang="en-US" sz="1600" b="1" kern="0" spc="-50" dirty="0">
                    <a:solidFill>
                      <a:srgbClr val="000000"/>
                    </a:solidFill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참고</a:t>
                </a:r>
                <a:r>
                  <a:rPr lang="en-US" altLang="ko-KR" sz="1600" b="1" kern="0" spc="-50" dirty="0">
                    <a:solidFill>
                      <a:srgbClr val="000000"/>
                    </a:solidFill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] </a:t>
                </a:r>
                <a:r>
                  <a:rPr lang="ko-KR" altLang="en-US" sz="1600" b="1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사후분석 </a:t>
                </a:r>
                <a:r>
                  <a:rPr lang="en-US" altLang="ko-KR" sz="1600" b="1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(Post-hoc Analysis)</a:t>
                </a:r>
                <a:endParaRPr lang="ko-KR" altLang="en-US" sz="1600" kern="0" spc="-50" dirty="0">
                  <a:solidFill>
                    <a:srgbClr val="000000"/>
                  </a:solidFill>
                  <a:effectLst/>
                  <a:latin typeface="한양신명조"/>
                </a:endParaRPr>
              </a:p>
              <a:p>
                <a:pPr fontAlgn="base"/>
                <a:r>
                  <a:rPr lang="ko-KR" altLang="en-US" sz="16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그런데 </a:t>
                </a:r>
                <a:r>
                  <a:rPr lang="ko-KR" altLang="en-US" sz="1600" kern="0" spc="-50" dirty="0" err="1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귀무가설</a:t>
                </a:r>
                <a:r>
                  <a:rPr lang="en-US" altLang="ko-KR" sz="16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ko-K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ko-K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sz="1600" kern="0" spc="-50" dirty="0" err="1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을</a:t>
                </a:r>
                <a:r>
                  <a:rPr lang="ko-KR" altLang="en-US" sz="16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 기각하였다고 </a:t>
                </a:r>
                <a:r>
                  <a:rPr lang="en-US" altLang="ko-KR" sz="1600" b="1" kern="0" spc="-50" dirty="0">
                    <a:solidFill>
                      <a:srgbClr val="FF0000"/>
                    </a:solidFill>
                    <a:effectLst/>
                    <a:latin typeface="한컴돋움"/>
                    <a:ea typeface="한컴돋움"/>
                  </a:rPr>
                  <a:t>B</a:t>
                </a:r>
                <a:r>
                  <a:rPr lang="ko-KR" altLang="en-US" sz="1600" b="1" kern="0" spc="-50" dirty="0">
                    <a:solidFill>
                      <a:srgbClr val="FF0000"/>
                    </a:solidFill>
                    <a:effectLst/>
                    <a:latin typeface="한컴돋움"/>
                    <a:ea typeface="한컴돋움"/>
                  </a:rPr>
                  <a:t>의 모든 평균값이 다르다 </a:t>
                </a:r>
                <a:r>
                  <a:rPr lang="ko-KR" altLang="en-US" sz="16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는 의미는 아니다</a:t>
                </a:r>
                <a:r>
                  <a:rPr lang="en-US" altLang="ko-KR" sz="16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. </a:t>
                </a:r>
                <a:r>
                  <a:rPr lang="ko-KR" altLang="en-US" sz="16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평균이 모두 같다는 </a:t>
                </a:r>
                <a:r>
                  <a:rPr lang="ko-KR" altLang="en-US" sz="1600" kern="0" spc="-50" dirty="0" err="1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귀무가설을</a:t>
                </a:r>
                <a:r>
                  <a:rPr lang="ko-KR" altLang="en-US" sz="16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 기각하였다는 것은 </a:t>
                </a:r>
                <a:r>
                  <a:rPr lang="ko-KR" altLang="en-US" sz="1600" b="1" kern="0" spc="-50" dirty="0">
                    <a:solidFill>
                      <a:srgbClr val="FF0000"/>
                    </a:solidFill>
                    <a:effectLst/>
                    <a:latin typeface="한컴돋움"/>
                    <a:ea typeface="한컴돋움"/>
                  </a:rPr>
                  <a:t>모두 같은 것은 아니다</a:t>
                </a:r>
                <a:r>
                  <a:rPr lang="en-US" altLang="ko-KR" sz="1600" b="1" kern="0" spc="-50" dirty="0">
                    <a:solidFill>
                      <a:srgbClr val="FF0000"/>
                    </a:solidFill>
                    <a:effectLst/>
                    <a:latin typeface="한컴돋움"/>
                    <a:ea typeface="한컴돋움"/>
                  </a:rPr>
                  <a:t> </a:t>
                </a:r>
                <a:r>
                  <a:rPr lang="ko-KR" altLang="en-US" sz="16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라고 판단하는 것이다</a:t>
                </a:r>
                <a:r>
                  <a:rPr lang="en-US" altLang="ko-KR" sz="16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. </a:t>
                </a:r>
              </a:p>
              <a:p>
                <a:pPr marR="0" fontAlgn="base" latinLnBrk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6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그렇기 때문에 가장 큰 </a:t>
                </a:r>
                <a:r>
                  <a:rPr lang="en-US" altLang="ko-KR" sz="1600" kern="0" spc="-50" dirty="0">
                    <a:solidFill>
                      <a:srgbClr val="000000"/>
                    </a:solidFill>
                    <a:latin typeface="한컴돋움"/>
                    <a:ea typeface="한컴돋움"/>
                  </a:rPr>
                  <a:t>B3</a:t>
                </a:r>
                <a:r>
                  <a:rPr lang="ko-KR" altLang="en-US" sz="1600" kern="0" spc="-50" dirty="0">
                    <a:solidFill>
                      <a:srgbClr val="000000"/>
                    </a:solidFill>
                    <a:latin typeface="한컴돋움"/>
                    <a:ea typeface="한컴돋움"/>
                  </a:rPr>
                  <a:t>와</a:t>
                </a:r>
                <a:r>
                  <a:rPr lang="ko-KR" altLang="en-US" sz="16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 가장 작은 </a:t>
                </a:r>
                <a:r>
                  <a:rPr lang="en-US" altLang="ko-KR" sz="16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B2</a:t>
                </a:r>
                <a:r>
                  <a:rPr lang="ko-KR" altLang="en-US" sz="16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는 차이가 있어 보이지만 ‘</a:t>
                </a:r>
                <a:r>
                  <a:rPr lang="en-US" altLang="ko-KR" sz="16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B3</a:t>
                </a:r>
                <a:r>
                  <a:rPr lang="ko-KR" altLang="en-US" sz="16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과 </a:t>
                </a:r>
                <a:r>
                  <a:rPr lang="en-US" altLang="ko-KR" sz="16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B4</a:t>
                </a:r>
                <a:r>
                  <a:rPr lang="ko-KR" altLang="en-US" sz="16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가 </a:t>
                </a:r>
                <a:r>
                  <a:rPr lang="ko-KR" altLang="en-US" sz="1600" kern="0" spc="-50" dirty="0" err="1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다른지</a:t>
                </a:r>
                <a:r>
                  <a:rPr lang="ko-KR" altLang="en-US" sz="16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’</a:t>
                </a:r>
                <a:r>
                  <a:rPr lang="en-US" altLang="ko-KR" sz="16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, ‘B1</a:t>
                </a:r>
                <a:r>
                  <a:rPr lang="ko-KR" altLang="en-US" sz="16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과 </a:t>
                </a:r>
                <a:r>
                  <a:rPr lang="en-US" altLang="ko-KR" sz="16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B2</a:t>
                </a:r>
                <a:r>
                  <a:rPr lang="ko-KR" altLang="en-US" sz="16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가 </a:t>
                </a:r>
                <a:r>
                  <a:rPr lang="ko-KR" altLang="en-US" sz="1600" kern="0" spc="-50" dirty="0" err="1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다른지’는</a:t>
                </a:r>
                <a:r>
                  <a:rPr lang="ko-KR" altLang="en-US" sz="16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 현재의 </a:t>
                </a:r>
                <a:r>
                  <a:rPr lang="ko-KR" altLang="en-US" sz="1600" kern="0" spc="-50" dirty="0" err="1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분석값들로는</a:t>
                </a:r>
                <a:r>
                  <a:rPr lang="ko-KR" altLang="en-US" sz="16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 알 수가 없다</a:t>
                </a:r>
                <a:r>
                  <a:rPr lang="en-US" altLang="ko-KR" sz="16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. </a:t>
                </a:r>
                <a:r>
                  <a:rPr lang="ko-KR" altLang="en-US" sz="16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분산분석후 처리효과가 존재한다고 검정결과가 나오는 경우 구체적으로 어떤 처리 간에 차이가 있는지를 분석하는 것이 사후분석이다</a:t>
                </a:r>
                <a:r>
                  <a:rPr lang="en-US" altLang="ko-KR" sz="16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. Excel</a:t>
                </a:r>
                <a:r>
                  <a:rPr lang="ko-KR" altLang="en-US" sz="16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에서는 사후분석을 제공하지 않고 있다</a:t>
                </a:r>
                <a:r>
                  <a:rPr lang="en-US" altLang="ko-KR" sz="1600" kern="0" spc="-50" dirty="0">
                    <a:solidFill>
                      <a:srgbClr val="000000"/>
                    </a:solidFill>
                    <a:effectLst/>
                    <a:latin typeface="한컴돋움"/>
                    <a:ea typeface="한컴돋움"/>
                  </a:rPr>
                  <a:t>.</a:t>
                </a:r>
                <a:endParaRPr lang="ko-KR" altLang="en-US" sz="1600" kern="0" spc="-50" dirty="0">
                  <a:solidFill>
                    <a:srgbClr val="000000"/>
                  </a:solidFill>
                  <a:effectLst/>
                  <a:latin typeface="한양신명조"/>
                </a:endParaRPr>
              </a:p>
            </p:txBody>
          </p:sp>
        </mc:Choice>
        <mc:Fallback xmlns=""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EB4AB575-CE44-48BA-AC9C-C68083E572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566" y="546265"/>
                <a:ext cx="5727786" cy="2654136"/>
              </a:xfrm>
              <a:prstGeom prst="rect">
                <a:avLst/>
              </a:prstGeom>
              <a:blipFill>
                <a:blip r:embed="rId4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차트 7">
            <a:extLst>
              <a:ext uri="{FF2B5EF4-FFF2-40B4-BE49-F238E27FC236}">
                <a16:creationId xmlns:a16="http://schemas.microsoft.com/office/drawing/2014/main" id="{A312D98B-9A72-4ED8-8A90-B2DE71C2EC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498793"/>
              </p:ext>
            </p:extLst>
          </p:nvPr>
        </p:nvGraphicFramePr>
        <p:xfrm>
          <a:off x="7334250" y="325564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6650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CD3B57-7E33-4EC9-8527-04F2F362A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720"/>
            <a:ext cx="12192000" cy="836908"/>
          </a:xfrm>
          <a:solidFill>
            <a:schemeClr val="accent2"/>
          </a:solidFill>
        </p:spPr>
        <p:txBody>
          <a:bodyPr/>
          <a:lstStyle/>
          <a:p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실험계획법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(design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experiments)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8B19551A-8F81-4723-89A9-8A7DAC1945FA}"/>
              </a:ext>
            </a:extLst>
          </p:cNvPr>
          <p:cNvSpPr/>
          <p:nvPr/>
        </p:nvSpPr>
        <p:spPr>
          <a:xfrm>
            <a:off x="2177512" y="1937289"/>
            <a:ext cx="7082725" cy="3882326"/>
          </a:xfrm>
          <a:prstGeom prst="roundRect">
            <a:avLst>
              <a:gd name="adj" fmla="val 588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EB751A85-AE2D-455E-AF7E-2A237CE12B31}"/>
              </a:ext>
            </a:extLst>
          </p:cNvPr>
          <p:cNvCxnSpPr>
            <a:cxnSpLocks/>
          </p:cNvCxnSpPr>
          <p:nvPr/>
        </p:nvCxnSpPr>
        <p:spPr>
          <a:xfrm>
            <a:off x="3634354" y="1929539"/>
            <a:ext cx="0" cy="389007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D40C1540-6D92-4758-B57F-04AE0774CFBE}"/>
              </a:ext>
            </a:extLst>
          </p:cNvPr>
          <p:cNvCxnSpPr>
            <a:cxnSpLocks/>
          </p:cNvCxnSpPr>
          <p:nvPr/>
        </p:nvCxnSpPr>
        <p:spPr>
          <a:xfrm>
            <a:off x="5065363" y="1929539"/>
            <a:ext cx="0" cy="389007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B3F4DFDF-B240-41CC-B437-6CADA30ECE42}"/>
              </a:ext>
            </a:extLst>
          </p:cNvPr>
          <p:cNvCxnSpPr>
            <a:cxnSpLocks/>
          </p:cNvCxnSpPr>
          <p:nvPr/>
        </p:nvCxnSpPr>
        <p:spPr>
          <a:xfrm>
            <a:off x="6488623" y="1929539"/>
            <a:ext cx="0" cy="389007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B534904A-59B3-47C6-914A-4CC8588031D0}"/>
              </a:ext>
            </a:extLst>
          </p:cNvPr>
          <p:cNvCxnSpPr>
            <a:cxnSpLocks/>
          </p:cNvCxnSpPr>
          <p:nvPr/>
        </p:nvCxnSpPr>
        <p:spPr>
          <a:xfrm>
            <a:off x="7865389" y="1929539"/>
            <a:ext cx="0" cy="389007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A39CAB27-3E05-4543-B7A8-8FE258D99D59}"/>
              </a:ext>
            </a:extLst>
          </p:cNvPr>
          <p:cNvGrpSpPr/>
          <p:nvPr/>
        </p:nvGrpSpPr>
        <p:grpSpPr>
          <a:xfrm>
            <a:off x="2468108" y="1348352"/>
            <a:ext cx="875651" cy="836909"/>
            <a:chOff x="9686441" y="1836549"/>
            <a:chExt cx="875651" cy="836909"/>
          </a:xfrm>
        </p:grpSpPr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25D7507F-352D-48F3-9BC3-02984ACB7F97}"/>
                </a:ext>
              </a:extLst>
            </p:cNvPr>
            <p:cNvSpPr/>
            <p:nvPr/>
          </p:nvSpPr>
          <p:spPr>
            <a:xfrm>
              <a:off x="9686441" y="1836549"/>
              <a:ext cx="875651" cy="488197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>
                  <a:solidFill>
                    <a:schemeClr val="accent2">
                      <a:lumMod val="75000"/>
                    </a:schemeClr>
                  </a:solidFill>
                </a:rPr>
                <a:t>A</a:t>
              </a:r>
              <a:r>
                <a:rPr lang="ko-KR" altLang="en-US" dirty="0">
                  <a:solidFill>
                    <a:schemeClr val="accent2">
                      <a:lumMod val="75000"/>
                    </a:schemeClr>
                  </a:solidFill>
                </a:rPr>
                <a:t>비료</a:t>
              </a: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750562E5-150C-47BD-830C-80A0E0A75146}"/>
                </a:ext>
              </a:extLst>
            </p:cNvPr>
            <p:cNvSpPr/>
            <p:nvPr/>
          </p:nvSpPr>
          <p:spPr>
            <a:xfrm>
              <a:off x="10073898" y="2324746"/>
              <a:ext cx="131736" cy="34871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B0D4AC53-6BFA-42A6-ACE4-2E50B4AAC4D4}"/>
              </a:ext>
            </a:extLst>
          </p:cNvPr>
          <p:cNvGrpSpPr/>
          <p:nvPr/>
        </p:nvGrpSpPr>
        <p:grpSpPr>
          <a:xfrm>
            <a:off x="3915908" y="1348352"/>
            <a:ext cx="875651" cy="836909"/>
            <a:chOff x="9686441" y="1836549"/>
            <a:chExt cx="875651" cy="836909"/>
          </a:xfrm>
        </p:grpSpPr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id="{B51ACE2D-C158-4777-B813-6E3E8158467C}"/>
                </a:ext>
              </a:extLst>
            </p:cNvPr>
            <p:cNvSpPr/>
            <p:nvPr/>
          </p:nvSpPr>
          <p:spPr>
            <a:xfrm>
              <a:off x="9686441" y="1836549"/>
              <a:ext cx="875651" cy="488197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accent2">
                      <a:lumMod val="75000"/>
                    </a:schemeClr>
                  </a:solidFill>
                </a:rPr>
                <a:t>B</a:t>
              </a:r>
              <a:r>
                <a:rPr lang="ko-KR" altLang="en-US" dirty="0">
                  <a:solidFill>
                    <a:schemeClr val="accent2">
                      <a:lumMod val="75000"/>
                    </a:schemeClr>
                  </a:solidFill>
                </a:rPr>
                <a:t>비료</a:t>
              </a: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B671AF19-28F6-4098-B9F6-34D2200EBAC0}"/>
                </a:ext>
              </a:extLst>
            </p:cNvPr>
            <p:cNvSpPr/>
            <p:nvPr/>
          </p:nvSpPr>
          <p:spPr>
            <a:xfrm>
              <a:off x="10073898" y="2324746"/>
              <a:ext cx="131736" cy="34871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E4C646DC-7862-4E83-990F-B868D0ECF3E4}"/>
              </a:ext>
            </a:extLst>
          </p:cNvPr>
          <p:cNvGrpSpPr/>
          <p:nvPr/>
        </p:nvGrpSpPr>
        <p:grpSpPr>
          <a:xfrm>
            <a:off x="5363708" y="1348352"/>
            <a:ext cx="875651" cy="836909"/>
            <a:chOff x="9686441" y="1836549"/>
            <a:chExt cx="875651" cy="836909"/>
          </a:xfrm>
        </p:grpSpPr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76D5D36E-EC95-423A-B352-2B77797E337E}"/>
                </a:ext>
              </a:extLst>
            </p:cNvPr>
            <p:cNvSpPr/>
            <p:nvPr/>
          </p:nvSpPr>
          <p:spPr>
            <a:xfrm>
              <a:off x="9686441" y="1836549"/>
              <a:ext cx="875651" cy="488197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accent2">
                      <a:lumMod val="75000"/>
                    </a:schemeClr>
                  </a:solidFill>
                </a:rPr>
                <a:t>C</a:t>
              </a:r>
              <a:r>
                <a:rPr lang="ko-KR" altLang="en-US" dirty="0">
                  <a:solidFill>
                    <a:schemeClr val="accent2">
                      <a:lumMod val="75000"/>
                    </a:schemeClr>
                  </a:solidFill>
                </a:rPr>
                <a:t>비료</a:t>
              </a: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73809AAE-7C68-4203-99A9-6E9B64DEF32A}"/>
                </a:ext>
              </a:extLst>
            </p:cNvPr>
            <p:cNvSpPr/>
            <p:nvPr/>
          </p:nvSpPr>
          <p:spPr>
            <a:xfrm>
              <a:off x="10073898" y="2324746"/>
              <a:ext cx="131736" cy="34871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503F118A-6134-45EB-8FD4-2C16957C9324}"/>
              </a:ext>
            </a:extLst>
          </p:cNvPr>
          <p:cNvGrpSpPr/>
          <p:nvPr/>
        </p:nvGrpSpPr>
        <p:grpSpPr>
          <a:xfrm>
            <a:off x="6734018" y="1348352"/>
            <a:ext cx="875651" cy="836909"/>
            <a:chOff x="9686441" y="1836549"/>
            <a:chExt cx="875651" cy="836909"/>
          </a:xfrm>
        </p:grpSpPr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30CB984A-BF6F-4ED4-86C7-5061104982DB}"/>
                </a:ext>
              </a:extLst>
            </p:cNvPr>
            <p:cNvSpPr/>
            <p:nvPr/>
          </p:nvSpPr>
          <p:spPr>
            <a:xfrm>
              <a:off x="9686441" y="1836549"/>
              <a:ext cx="875651" cy="488197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accent2">
                      <a:lumMod val="75000"/>
                    </a:schemeClr>
                  </a:solidFill>
                </a:rPr>
                <a:t>D</a:t>
              </a:r>
              <a:r>
                <a:rPr lang="ko-KR" altLang="en-US" dirty="0">
                  <a:solidFill>
                    <a:schemeClr val="accent2">
                      <a:lumMod val="75000"/>
                    </a:schemeClr>
                  </a:solidFill>
                </a:rPr>
                <a:t>비료</a:t>
              </a: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6D5A7570-2CCE-4D53-9A38-99E6F474C1BF}"/>
                </a:ext>
              </a:extLst>
            </p:cNvPr>
            <p:cNvSpPr/>
            <p:nvPr/>
          </p:nvSpPr>
          <p:spPr>
            <a:xfrm>
              <a:off x="10073898" y="2324746"/>
              <a:ext cx="131736" cy="34871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0491F2E0-C76E-4B58-9687-D7537FB53443}"/>
              </a:ext>
            </a:extLst>
          </p:cNvPr>
          <p:cNvGrpSpPr/>
          <p:nvPr/>
        </p:nvGrpSpPr>
        <p:grpSpPr>
          <a:xfrm>
            <a:off x="8119826" y="1348352"/>
            <a:ext cx="875651" cy="836909"/>
            <a:chOff x="9686441" y="1836549"/>
            <a:chExt cx="875651" cy="836909"/>
          </a:xfrm>
        </p:grpSpPr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4487CF9B-ED3E-4A45-9437-2238E7AAD965}"/>
                </a:ext>
              </a:extLst>
            </p:cNvPr>
            <p:cNvSpPr/>
            <p:nvPr/>
          </p:nvSpPr>
          <p:spPr>
            <a:xfrm>
              <a:off x="9686441" y="1836549"/>
              <a:ext cx="875651" cy="488197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accent2">
                      <a:lumMod val="75000"/>
                    </a:schemeClr>
                  </a:solidFill>
                </a:rPr>
                <a:t>E</a:t>
              </a:r>
              <a:r>
                <a:rPr lang="ko-KR" altLang="en-US" dirty="0">
                  <a:solidFill>
                    <a:schemeClr val="accent2">
                      <a:lumMod val="75000"/>
                    </a:schemeClr>
                  </a:solidFill>
                </a:rPr>
                <a:t>비료</a:t>
              </a:r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33784E0B-27A1-4BBD-9675-5A5ADE913C07}"/>
                </a:ext>
              </a:extLst>
            </p:cNvPr>
            <p:cNvSpPr/>
            <p:nvPr/>
          </p:nvSpPr>
          <p:spPr>
            <a:xfrm>
              <a:off x="10073898" y="2324746"/>
              <a:ext cx="131736" cy="34871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0" name="그래픽 29" descr="사과 단색으로 채워진">
            <a:extLst>
              <a:ext uri="{FF2B5EF4-FFF2-40B4-BE49-F238E27FC236}">
                <a16:creationId xmlns:a16="http://schemas.microsoft.com/office/drawing/2014/main" id="{7E96334F-6C19-409F-AED9-C2A9528C2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1102" y="2377705"/>
            <a:ext cx="591506" cy="591506"/>
          </a:xfrm>
          <a:prstGeom prst="rect">
            <a:avLst/>
          </a:prstGeom>
        </p:spPr>
      </p:pic>
      <p:pic>
        <p:nvPicPr>
          <p:cNvPr id="31" name="그래픽 30" descr="사과 단색으로 채워진">
            <a:extLst>
              <a:ext uri="{FF2B5EF4-FFF2-40B4-BE49-F238E27FC236}">
                <a16:creationId xmlns:a16="http://schemas.microsoft.com/office/drawing/2014/main" id="{9A4E5872-0703-4359-8A64-BD461660A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36010" y="3115297"/>
            <a:ext cx="591506" cy="591506"/>
          </a:xfrm>
          <a:prstGeom prst="rect">
            <a:avLst/>
          </a:prstGeom>
        </p:spPr>
      </p:pic>
      <p:pic>
        <p:nvPicPr>
          <p:cNvPr id="32" name="그래픽 31" descr="사과 단색으로 채워진">
            <a:extLst>
              <a:ext uri="{FF2B5EF4-FFF2-40B4-BE49-F238E27FC236}">
                <a16:creationId xmlns:a16="http://schemas.microsoft.com/office/drawing/2014/main" id="{5493BE53-F963-4F5C-A43A-31A70DB78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0219" y="3917866"/>
            <a:ext cx="591506" cy="591506"/>
          </a:xfrm>
          <a:prstGeom prst="rect">
            <a:avLst/>
          </a:prstGeom>
        </p:spPr>
      </p:pic>
      <p:pic>
        <p:nvPicPr>
          <p:cNvPr id="33" name="그래픽 32" descr="사과 단색으로 채워진">
            <a:extLst>
              <a:ext uri="{FF2B5EF4-FFF2-40B4-BE49-F238E27FC236}">
                <a16:creationId xmlns:a16="http://schemas.microsoft.com/office/drawing/2014/main" id="{1418E19B-125A-4AEC-878B-1F71354C5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0219" y="4695239"/>
            <a:ext cx="591506" cy="591506"/>
          </a:xfrm>
          <a:prstGeom prst="rect">
            <a:avLst/>
          </a:prstGeom>
        </p:spPr>
      </p:pic>
      <p:pic>
        <p:nvPicPr>
          <p:cNvPr id="34" name="그래픽 33" descr="사과 단색으로 채워진">
            <a:extLst>
              <a:ext uri="{FF2B5EF4-FFF2-40B4-BE49-F238E27FC236}">
                <a16:creationId xmlns:a16="http://schemas.microsoft.com/office/drawing/2014/main" id="{131724BC-110D-4E1C-A1BF-08B4861E4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74680" y="2343595"/>
            <a:ext cx="823986" cy="823986"/>
          </a:xfrm>
          <a:prstGeom prst="rect">
            <a:avLst/>
          </a:prstGeom>
        </p:spPr>
      </p:pic>
      <p:pic>
        <p:nvPicPr>
          <p:cNvPr id="35" name="그래픽 34" descr="사과 단색으로 채워진">
            <a:extLst>
              <a:ext uri="{FF2B5EF4-FFF2-40B4-BE49-F238E27FC236}">
                <a16:creationId xmlns:a16="http://schemas.microsoft.com/office/drawing/2014/main" id="{6207249B-CB8F-4932-B96C-B2A8337E0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70811" y="3137382"/>
            <a:ext cx="823986" cy="823986"/>
          </a:xfrm>
          <a:prstGeom prst="rect">
            <a:avLst/>
          </a:prstGeom>
        </p:spPr>
      </p:pic>
      <p:pic>
        <p:nvPicPr>
          <p:cNvPr id="36" name="그래픽 35" descr="사과 단색으로 채워진">
            <a:extLst>
              <a:ext uri="{FF2B5EF4-FFF2-40B4-BE49-F238E27FC236}">
                <a16:creationId xmlns:a16="http://schemas.microsoft.com/office/drawing/2014/main" id="{420ECF8B-BE9E-486D-AA5B-B254E37B7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66936" y="3951043"/>
            <a:ext cx="823986" cy="823986"/>
          </a:xfrm>
          <a:prstGeom prst="rect">
            <a:avLst/>
          </a:prstGeom>
        </p:spPr>
      </p:pic>
      <p:pic>
        <p:nvPicPr>
          <p:cNvPr id="37" name="그래픽 36" descr="사과 단색으로 채워진">
            <a:extLst>
              <a:ext uri="{FF2B5EF4-FFF2-40B4-BE49-F238E27FC236}">
                <a16:creationId xmlns:a16="http://schemas.microsoft.com/office/drawing/2014/main" id="{C4BCB3B2-CBFF-46B4-BCCD-2E04B18F9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66936" y="4781001"/>
            <a:ext cx="823986" cy="823986"/>
          </a:xfrm>
          <a:prstGeom prst="rect">
            <a:avLst/>
          </a:prstGeom>
        </p:spPr>
      </p:pic>
      <p:pic>
        <p:nvPicPr>
          <p:cNvPr id="38" name="그래픽 37" descr="사과 단색으로 채워진">
            <a:extLst>
              <a:ext uri="{FF2B5EF4-FFF2-40B4-BE49-F238E27FC236}">
                <a16:creationId xmlns:a16="http://schemas.microsoft.com/office/drawing/2014/main" id="{629218B2-7EB6-4B2C-83F6-385022272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6053" y="2445511"/>
            <a:ext cx="690959" cy="690959"/>
          </a:xfrm>
          <a:prstGeom prst="rect">
            <a:avLst/>
          </a:prstGeom>
        </p:spPr>
      </p:pic>
      <p:pic>
        <p:nvPicPr>
          <p:cNvPr id="39" name="그래픽 38" descr="사과 단색으로 채워진">
            <a:extLst>
              <a:ext uri="{FF2B5EF4-FFF2-40B4-BE49-F238E27FC236}">
                <a16:creationId xmlns:a16="http://schemas.microsoft.com/office/drawing/2014/main" id="{F4D26354-1612-4869-A390-83A4FD5EF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7692" y="3189575"/>
            <a:ext cx="690959" cy="690959"/>
          </a:xfrm>
          <a:prstGeom prst="rect">
            <a:avLst/>
          </a:prstGeom>
        </p:spPr>
      </p:pic>
      <p:pic>
        <p:nvPicPr>
          <p:cNvPr id="40" name="그래픽 39" descr="사과 단색으로 채워진">
            <a:extLst>
              <a:ext uri="{FF2B5EF4-FFF2-40B4-BE49-F238E27FC236}">
                <a16:creationId xmlns:a16="http://schemas.microsoft.com/office/drawing/2014/main" id="{5879FF3A-7A34-4E27-91E3-1A15A1F97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9331" y="3933639"/>
            <a:ext cx="690959" cy="690959"/>
          </a:xfrm>
          <a:prstGeom prst="rect">
            <a:avLst/>
          </a:prstGeom>
        </p:spPr>
      </p:pic>
      <p:pic>
        <p:nvPicPr>
          <p:cNvPr id="41" name="그래픽 40" descr="사과 단색으로 채워진">
            <a:extLst>
              <a:ext uri="{FF2B5EF4-FFF2-40B4-BE49-F238E27FC236}">
                <a16:creationId xmlns:a16="http://schemas.microsoft.com/office/drawing/2014/main" id="{45A66445-35E5-4D7B-82E6-952056266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20970" y="4677703"/>
            <a:ext cx="690959" cy="690959"/>
          </a:xfrm>
          <a:prstGeom prst="rect">
            <a:avLst/>
          </a:prstGeom>
        </p:spPr>
      </p:pic>
      <p:pic>
        <p:nvPicPr>
          <p:cNvPr id="42" name="그래픽 41" descr="사과 단색으로 채워진">
            <a:extLst>
              <a:ext uri="{FF2B5EF4-FFF2-40B4-BE49-F238E27FC236}">
                <a16:creationId xmlns:a16="http://schemas.microsoft.com/office/drawing/2014/main" id="{3A3A3272-ACFD-40C8-B472-62D733FA1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5454" y="2485233"/>
            <a:ext cx="651237" cy="651237"/>
          </a:xfrm>
          <a:prstGeom prst="rect">
            <a:avLst/>
          </a:prstGeom>
        </p:spPr>
      </p:pic>
      <p:pic>
        <p:nvPicPr>
          <p:cNvPr id="43" name="그래픽 42" descr="사과 단색으로 채워진">
            <a:extLst>
              <a:ext uri="{FF2B5EF4-FFF2-40B4-BE49-F238E27FC236}">
                <a16:creationId xmlns:a16="http://schemas.microsoft.com/office/drawing/2014/main" id="{C561BFEF-E7D9-4925-841B-DE562E17B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27093" y="3229297"/>
            <a:ext cx="651237" cy="651237"/>
          </a:xfrm>
          <a:prstGeom prst="rect">
            <a:avLst/>
          </a:prstGeom>
        </p:spPr>
      </p:pic>
      <p:pic>
        <p:nvPicPr>
          <p:cNvPr id="44" name="그래픽 43" descr="사과 단색으로 채워진">
            <a:extLst>
              <a:ext uri="{FF2B5EF4-FFF2-40B4-BE49-F238E27FC236}">
                <a16:creationId xmlns:a16="http://schemas.microsoft.com/office/drawing/2014/main" id="{14F15DB6-3CFD-4697-89D6-7ECCD8959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8732" y="3973361"/>
            <a:ext cx="651237" cy="651237"/>
          </a:xfrm>
          <a:prstGeom prst="rect">
            <a:avLst/>
          </a:prstGeom>
        </p:spPr>
      </p:pic>
      <p:pic>
        <p:nvPicPr>
          <p:cNvPr id="45" name="그래픽 44" descr="사과 단색으로 채워진">
            <a:extLst>
              <a:ext uri="{FF2B5EF4-FFF2-40B4-BE49-F238E27FC236}">
                <a16:creationId xmlns:a16="http://schemas.microsoft.com/office/drawing/2014/main" id="{37221D18-165D-44BE-A6DE-CF99EA87F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0371" y="4717425"/>
            <a:ext cx="651237" cy="651237"/>
          </a:xfrm>
          <a:prstGeom prst="rect">
            <a:avLst/>
          </a:prstGeom>
        </p:spPr>
      </p:pic>
      <p:pic>
        <p:nvPicPr>
          <p:cNvPr id="46" name="그래픽 45" descr="사과 단색으로 채워진">
            <a:extLst>
              <a:ext uri="{FF2B5EF4-FFF2-40B4-BE49-F238E27FC236}">
                <a16:creationId xmlns:a16="http://schemas.microsoft.com/office/drawing/2014/main" id="{61263E8C-7E01-4797-B58F-6FF443F4B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1255" y="2563656"/>
            <a:ext cx="469205" cy="469205"/>
          </a:xfrm>
          <a:prstGeom prst="rect">
            <a:avLst/>
          </a:prstGeom>
        </p:spPr>
      </p:pic>
      <p:pic>
        <p:nvPicPr>
          <p:cNvPr id="47" name="그래픽 46" descr="사과 단색으로 채워진">
            <a:extLst>
              <a:ext uri="{FF2B5EF4-FFF2-40B4-BE49-F238E27FC236}">
                <a16:creationId xmlns:a16="http://schemas.microsoft.com/office/drawing/2014/main" id="{A19374C2-3B76-40CC-883E-92DCE261D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2894" y="3307720"/>
            <a:ext cx="469205" cy="469205"/>
          </a:xfrm>
          <a:prstGeom prst="rect">
            <a:avLst/>
          </a:prstGeom>
        </p:spPr>
      </p:pic>
      <p:pic>
        <p:nvPicPr>
          <p:cNvPr id="48" name="그래픽 47" descr="사과 단색으로 채워진">
            <a:extLst>
              <a:ext uri="{FF2B5EF4-FFF2-40B4-BE49-F238E27FC236}">
                <a16:creationId xmlns:a16="http://schemas.microsoft.com/office/drawing/2014/main" id="{D84499DA-DDF1-4E60-B634-8EB41D671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64533" y="4051784"/>
            <a:ext cx="469205" cy="469205"/>
          </a:xfrm>
          <a:prstGeom prst="rect">
            <a:avLst/>
          </a:prstGeom>
        </p:spPr>
      </p:pic>
      <p:pic>
        <p:nvPicPr>
          <p:cNvPr id="49" name="그래픽 48" descr="사과 단색으로 채워진">
            <a:extLst>
              <a:ext uri="{FF2B5EF4-FFF2-40B4-BE49-F238E27FC236}">
                <a16:creationId xmlns:a16="http://schemas.microsoft.com/office/drawing/2014/main" id="{A366A0C9-BEB9-4ED4-A56A-1FF3015B0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6172" y="4795848"/>
            <a:ext cx="469205" cy="46920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22AC4701-A9BF-4203-A1B8-D5BB6B06CFFD}"/>
              </a:ext>
            </a:extLst>
          </p:cNvPr>
          <p:cNvSpPr txBox="1"/>
          <p:nvPr/>
        </p:nvSpPr>
        <p:spPr>
          <a:xfrm>
            <a:off x="9865959" y="3638714"/>
            <a:ext cx="1709122" cy="8697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실험을</a:t>
            </a:r>
            <a:r>
              <a:rPr lang="en-US" altLang="ko-KR" dirty="0"/>
              <a:t> </a:t>
            </a:r>
            <a:r>
              <a:rPr lang="ko-KR" altLang="en-US" dirty="0"/>
              <a:t>설계</a:t>
            </a:r>
            <a:endParaRPr lang="en-US" altLang="ko-K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결과를 분석</a:t>
            </a:r>
          </a:p>
        </p:txBody>
      </p:sp>
    </p:spTree>
    <p:extLst>
      <p:ext uri="{BB962C8B-B14F-4D97-AF65-F5344CB8AC3E}">
        <p14:creationId xmlns:p14="http://schemas.microsoft.com/office/powerpoint/2010/main" val="381270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2CF4D2-0069-4B6A-AB26-6EF38A86F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6112" cy="680979"/>
          </a:xfrm>
        </p:spPr>
        <p:txBody>
          <a:bodyPr>
            <a:normAutofit/>
          </a:bodyPr>
          <a:lstStyle/>
          <a:p>
            <a:r>
              <a:rPr lang="en-US" altLang="ko-KR" sz="3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4) </a:t>
            </a:r>
            <a:r>
              <a:rPr lang="ko-KR" altLang="en-US" sz="3200" b="1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이원배치법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32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32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반복이 있는 경우</a:t>
            </a:r>
            <a:r>
              <a:rPr lang="en-US" altLang="ko-KR" sz="32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CB98C69E-AD4F-413B-8051-E531AC7BDEE9}"/>
              </a:ext>
            </a:extLst>
          </p:cNvPr>
          <p:cNvCxnSpPr/>
          <p:nvPr/>
        </p:nvCxnSpPr>
        <p:spPr>
          <a:xfrm>
            <a:off x="3159673" y="5308181"/>
            <a:ext cx="46907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CE41446C-958B-4BB4-BB66-A0C7AE073DCE}"/>
              </a:ext>
            </a:extLst>
          </p:cNvPr>
          <p:cNvCxnSpPr/>
          <p:nvPr/>
        </p:nvCxnSpPr>
        <p:spPr>
          <a:xfrm>
            <a:off x="4171735" y="5308181"/>
            <a:ext cx="46907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EA15437-BCA6-4E56-985F-3A77D5680505}"/>
              </a:ext>
            </a:extLst>
          </p:cNvPr>
          <p:cNvSpPr txBox="1"/>
          <p:nvPr/>
        </p:nvSpPr>
        <p:spPr>
          <a:xfrm>
            <a:off x="3001206" y="5449078"/>
            <a:ext cx="187102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b</a:t>
            </a:r>
            <a:r>
              <a:rPr lang="ko-KR" altLang="en-US" dirty="0"/>
              <a:t>개 평균의 비교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26F0CC-AB52-49F7-B846-554DB554E200}"/>
              </a:ext>
            </a:extLst>
          </p:cNvPr>
          <p:cNvSpPr txBox="1"/>
          <p:nvPr/>
        </p:nvSpPr>
        <p:spPr>
          <a:xfrm>
            <a:off x="6599602" y="2084772"/>
            <a:ext cx="219483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/>
              <a:t>각 셀에서 반복측정</a:t>
            </a:r>
          </a:p>
        </p:txBody>
      </p:sp>
      <p:sp>
        <p:nvSpPr>
          <p:cNvPr id="18" name="화살표: 왼쪽 17">
            <a:extLst>
              <a:ext uri="{FF2B5EF4-FFF2-40B4-BE49-F238E27FC236}">
                <a16:creationId xmlns:a16="http://schemas.microsoft.com/office/drawing/2014/main" id="{AAA21497-CF0A-4F49-854B-B6D3A8A1E73A}"/>
              </a:ext>
            </a:extLst>
          </p:cNvPr>
          <p:cNvSpPr/>
          <p:nvPr/>
        </p:nvSpPr>
        <p:spPr>
          <a:xfrm>
            <a:off x="6201627" y="2133111"/>
            <a:ext cx="346377" cy="2671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2D0BEB-4960-424D-88AE-DCFB19C787B2}"/>
              </a:ext>
            </a:extLst>
          </p:cNvPr>
          <p:cNvSpPr txBox="1"/>
          <p:nvPr/>
        </p:nvSpPr>
        <p:spPr>
          <a:xfrm>
            <a:off x="6573117" y="3826025"/>
            <a:ext cx="64633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ko-KR" altLang="en-US"/>
              <a:t>가설</a:t>
            </a:r>
          </a:p>
        </p:txBody>
      </p:sp>
      <p:sp>
        <p:nvSpPr>
          <p:cNvPr id="4" name="Rectangle 62">
            <a:extLst>
              <a:ext uri="{FF2B5EF4-FFF2-40B4-BE49-F238E27FC236}">
                <a16:creationId xmlns:a16="http://schemas.microsoft.com/office/drawing/2014/main" id="{8B90DE49-7207-4E52-91E1-ECAECFD37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27098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cxnSp>
        <p:nvCxnSpPr>
          <p:cNvPr id="82" name="직선 화살표 연결선 81">
            <a:extLst>
              <a:ext uri="{FF2B5EF4-FFF2-40B4-BE49-F238E27FC236}">
                <a16:creationId xmlns:a16="http://schemas.microsoft.com/office/drawing/2014/main" id="{D77DA27E-E129-4137-BCA6-BDCD58C6F38B}"/>
              </a:ext>
            </a:extLst>
          </p:cNvPr>
          <p:cNvCxnSpPr/>
          <p:nvPr/>
        </p:nvCxnSpPr>
        <p:spPr>
          <a:xfrm>
            <a:off x="5938934" y="2787906"/>
            <a:ext cx="0" cy="372979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화살표 연결선 82">
            <a:extLst>
              <a:ext uri="{FF2B5EF4-FFF2-40B4-BE49-F238E27FC236}">
                <a16:creationId xmlns:a16="http://schemas.microsoft.com/office/drawing/2014/main" id="{5ADFFCF0-2A16-485F-AB5A-8B24949F4779}"/>
              </a:ext>
            </a:extLst>
          </p:cNvPr>
          <p:cNvCxnSpPr/>
          <p:nvPr/>
        </p:nvCxnSpPr>
        <p:spPr>
          <a:xfrm>
            <a:off x="5941096" y="3422822"/>
            <a:ext cx="0" cy="372979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EB25E405-BA1B-4D07-9641-928A9696F679}"/>
              </a:ext>
            </a:extLst>
          </p:cNvPr>
          <p:cNvSpPr txBox="1"/>
          <p:nvPr/>
        </p:nvSpPr>
        <p:spPr>
          <a:xfrm>
            <a:off x="6051187" y="3073499"/>
            <a:ext cx="187102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a</a:t>
            </a:r>
            <a:r>
              <a:rPr lang="ko-KR" altLang="en-US" dirty="0"/>
              <a:t>개 평균의 비교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B766DB9-E870-4CB0-95D1-1EBF10F4E513}"/>
                  </a:ext>
                </a:extLst>
              </p:cNvPr>
              <p:cNvSpPr txBox="1"/>
              <p:nvPr/>
            </p:nvSpPr>
            <p:spPr>
              <a:xfrm>
                <a:off x="7683778" y="3832203"/>
                <a:ext cx="33222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ko-K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ko-KR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altLang="ko-K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ko-K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sub>
                    </m:sSub>
                    <m:r>
                      <a:rPr lang="en-US" altLang="ko-KR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sub>
                    </m:sSub>
                    <m:r>
                      <a:rPr lang="en-US" altLang="ko-KR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=⋯=</m:t>
                    </m:r>
                  </m:oMath>
                </a14:m>
                <a:r>
                  <a:rPr lang="en-US" altLang="ko-KR" sz="24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ko-K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sub>
                    </m:sSub>
                  </m:oMath>
                </a14:m>
                <a:endParaRPr lang="ko-KR" alt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B766DB9-E870-4CB0-95D1-1EBF10F4E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778" y="3832203"/>
                <a:ext cx="3322256" cy="369332"/>
              </a:xfrm>
              <a:prstGeom prst="rect">
                <a:avLst/>
              </a:prstGeom>
              <a:blipFill>
                <a:blip r:embed="rId3"/>
                <a:stretch>
                  <a:fillRect l="-3119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F1E50E8-FA87-41E4-9174-3220D9FAE933}"/>
                  </a:ext>
                </a:extLst>
              </p:cNvPr>
              <p:cNvSpPr txBox="1"/>
              <p:nvPr/>
            </p:nvSpPr>
            <p:spPr>
              <a:xfrm>
                <a:off x="7683778" y="4386263"/>
                <a:ext cx="33305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ko-K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ko-K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altLang="ko-K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</m:t>
                        </m:r>
                      </m:sub>
                    </m:sSub>
                    <m:r>
                      <a:rPr lang="en-US" altLang="ko-K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ko-K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=⋯=</m:t>
                    </m:r>
                  </m:oMath>
                </a14:m>
                <a:r>
                  <a:rPr lang="en-US" altLang="ko-KR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ko-K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ko-KR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F1E50E8-FA87-41E4-9174-3220D9FAE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778" y="4386263"/>
                <a:ext cx="3330592" cy="369332"/>
              </a:xfrm>
              <a:prstGeom prst="rect">
                <a:avLst/>
              </a:prstGeom>
              <a:blipFill>
                <a:blip r:embed="rId4"/>
                <a:stretch>
                  <a:fillRect l="-3108" r="-914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29A7F6C6-2C7F-4CF0-9079-BB3A252433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021" y="1006468"/>
            <a:ext cx="4340301" cy="4217462"/>
          </a:xfrm>
          <a:prstGeom prst="rect">
            <a:avLst/>
          </a:prstGeom>
        </p:spPr>
      </p:pic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07C995EE-13B9-460D-9CD1-E50CD9F1A76E}"/>
              </a:ext>
            </a:extLst>
          </p:cNvPr>
          <p:cNvCxnSpPr/>
          <p:nvPr/>
        </p:nvCxnSpPr>
        <p:spPr>
          <a:xfrm>
            <a:off x="2310714" y="2084772"/>
            <a:ext cx="0" cy="443155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F7AD0258-0AF2-426E-9A44-6D260E323FDC}"/>
              </a:ext>
            </a:extLst>
          </p:cNvPr>
          <p:cNvCxnSpPr/>
          <p:nvPr/>
        </p:nvCxnSpPr>
        <p:spPr>
          <a:xfrm>
            <a:off x="4236308" y="2045130"/>
            <a:ext cx="0" cy="443155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7ED43F72-05AB-4A38-9B61-BA6D4FD19F01}"/>
              </a:ext>
            </a:extLst>
          </p:cNvPr>
          <p:cNvCxnSpPr/>
          <p:nvPr/>
        </p:nvCxnSpPr>
        <p:spPr>
          <a:xfrm>
            <a:off x="2306594" y="3752202"/>
            <a:ext cx="0" cy="443155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7F23A156-CBDB-4E17-AFEF-053BDAB9E9A2}"/>
              </a:ext>
            </a:extLst>
          </p:cNvPr>
          <p:cNvCxnSpPr/>
          <p:nvPr/>
        </p:nvCxnSpPr>
        <p:spPr>
          <a:xfrm>
            <a:off x="4236307" y="3752201"/>
            <a:ext cx="0" cy="443155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580400BA-4E93-4491-9DC8-CD377443E981}"/>
              </a:ext>
            </a:extLst>
          </p:cNvPr>
          <p:cNvCxnSpPr/>
          <p:nvPr/>
        </p:nvCxnSpPr>
        <p:spPr>
          <a:xfrm>
            <a:off x="3453714" y="2709863"/>
            <a:ext cx="782593" cy="904488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A4DC8E3D-9690-41F0-B1A7-5E8B13E16935}"/>
              </a:ext>
            </a:extLst>
          </p:cNvPr>
          <p:cNvCxnSpPr/>
          <p:nvPr/>
        </p:nvCxnSpPr>
        <p:spPr>
          <a:xfrm flipV="1">
            <a:off x="3435178" y="2709863"/>
            <a:ext cx="736557" cy="923023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AF0EA9A-015C-446A-9EAC-F608D2FB4EB7}"/>
                  </a:ext>
                </a:extLst>
              </p:cNvPr>
              <p:cNvSpPr txBox="1"/>
              <p:nvPr/>
            </p:nvSpPr>
            <p:spPr>
              <a:xfrm>
                <a:off x="7678774" y="4940323"/>
                <a:ext cx="2825453" cy="376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1" i="1" smtClean="0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1" i="1" smtClean="0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ko-KR" sz="2400" b="1" i="1" smtClean="0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ko-KR" sz="2400" b="1" i="1" smtClean="0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𝑨𝑩</m:t>
                          </m:r>
                        </m:sub>
                      </m:sSub>
                      <m:r>
                        <a:rPr lang="en-US" altLang="ko-KR" sz="2400" b="1" i="1" smtClean="0">
                          <a:solidFill>
                            <a:srgbClr val="FFC000"/>
                          </a:solidFill>
                          <a:effectLst/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ko-KR" altLang="en-US" sz="2400" b="1" i="1">
                          <a:solidFill>
                            <a:srgbClr val="FFC000"/>
                          </a:solidFill>
                          <a:effectLst/>
                          <a:latin typeface="Cambria Math" panose="02040503050406030204" pitchFamily="18" charset="0"/>
                        </a:rPr>
                        <m:t>교</m:t>
                      </m:r>
                      <m:r>
                        <a:rPr lang="ko-KR" altLang="en-US" sz="2400" b="1" i="1" smtClean="0">
                          <a:solidFill>
                            <a:srgbClr val="FFC000"/>
                          </a:solidFill>
                          <a:effectLst/>
                          <a:latin typeface="Cambria Math" panose="02040503050406030204" pitchFamily="18" charset="0"/>
                        </a:rPr>
                        <m:t>호</m:t>
                      </m:r>
                      <m:r>
                        <a:rPr lang="ko-KR" altLang="en-US" sz="2400" b="1" i="1">
                          <a:solidFill>
                            <a:srgbClr val="FFC000"/>
                          </a:solidFill>
                          <a:effectLst/>
                          <a:latin typeface="Cambria Math" panose="02040503050406030204" pitchFamily="18" charset="0"/>
                        </a:rPr>
                        <m:t>작</m:t>
                      </m:r>
                      <m:r>
                        <a:rPr lang="ko-KR" altLang="en-US" sz="2400" b="1" i="1" smtClean="0">
                          <a:solidFill>
                            <a:srgbClr val="FFC000"/>
                          </a:solidFill>
                          <a:effectLst/>
                          <a:latin typeface="Cambria Math" panose="02040503050406030204" pitchFamily="18" charset="0"/>
                        </a:rPr>
                        <m:t>용</m:t>
                      </m:r>
                      <m:r>
                        <a:rPr lang="en-US" altLang="ko-KR" sz="2400" b="1" i="1" smtClean="0">
                          <a:solidFill>
                            <a:srgbClr val="FFC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400" b="1" i="1" smtClean="0">
                          <a:solidFill>
                            <a:srgbClr val="FFC000"/>
                          </a:solidFill>
                          <a:effectLst/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ko-KR" altLang="en-US" sz="2400" b="1" dirty="0">
                  <a:solidFill>
                    <a:srgbClr val="FFC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AF0EA9A-015C-446A-9EAC-F608D2FB4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774" y="4940323"/>
                <a:ext cx="2825453" cy="3762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11D0701-3713-4E7C-B06B-15C542B3E6C1}"/>
              </a:ext>
            </a:extLst>
          </p:cNvPr>
          <p:cNvSpPr txBox="1"/>
          <p:nvPr/>
        </p:nvSpPr>
        <p:spPr>
          <a:xfrm>
            <a:off x="1064921" y="2158595"/>
            <a:ext cx="110799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/>
              <a:t>오차계산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AD6462-E72D-494E-9CBB-936280035DC4}"/>
              </a:ext>
            </a:extLst>
          </p:cNvPr>
          <p:cNvSpPr txBox="1"/>
          <p:nvPr/>
        </p:nvSpPr>
        <p:spPr>
          <a:xfrm>
            <a:off x="3159673" y="3730350"/>
            <a:ext cx="156966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/>
              <a:t>교호작용계산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138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20" grpId="0" animBg="1"/>
      <p:bldP spid="85" grpId="0" animBg="1"/>
      <p:bldP spid="21" grpId="0"/>
      <p:bldP spid="87" grpId="0"/>
      <p:bldP spid="31" grpId="0"/>
      <p:bldP spid="23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2B3527-3899-4EC9-A446-CF46E8B8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31208" cy="701675"/>
          </a:xfrm>
        </p:spPr>
        <p:txBody>
          <a:bodyPr>
            <a:normAutofit/>
          </a:bodyPr>
          <a:lstStyle/>
          <a:p>
            <a:r>
              <a:rPr lang="ko-KR" altLang="en-US" sz="3200" dirty="0"/>
              <a:t>교호작용</a:t>
            </a:r>
            <a:r>
              <a:rPr lang="en-US" altLang="ko-KR" sz="3200" dirty="0"/>
              <a:t>(interaction)</a:t>
            </a:r>
            <a:endParaRPr lang="ko-KR" altLang="en-US" sz="3200" dirty="0"/>
          </a:p>
        </p:txBody>
      </p:sp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737EDE86-9E5C-4791-958E-3859AFE90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141754"/>
              </p:ext>
            </p:extLst>
          </p:nvPr>
        </p:nvGraphicFramePr>
        <p:xfrm>
          <a:off x="838200" y="1365842"/>
          <a:ext cx="4502912" cy="1743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728">
                  <a:extLst>
                    <a:ext uri="{9D8B030D-6E8A-4147-A177-3AD203B41FA5}">
                      <a16:colId xmlns:a16="http://schemas.microsoft.com/office/drawing/2014/main" val="1628513254"/>
                    </a:ext>
                  </a:extLst>
                </a:gridCol>
                <a:gridCol w="1125728">
                  <a:extLst>
                    <a:ext uri="{9D8B030D-6E8A-4147-A177-3AD203B41FA5}">
                      <a16:colId xmlns:a16="http://schemas.microsoft.com/office/drawing/2014/main" val="2543462520"/>
                    </a:ext>
                  </a:extLst>
                </a:gridCol>
                <a:gridCol w="1125728">
                  <a:extLst>
                    <a:ext uri="{9D8B030D-6E8A-4147-A177-3AD203B41FA5}">
                      <a16:colId xmlns:a16="http://schemas.microsoft.com/office/drawing/2014/main" val="1291641027"/>
                    </a:ext>
                  </a:extLst>
                </a:gridCol>
                <a:gridCol w="1125728">
                  <a:extLst>
                    <a:ext uri="{9D8B030D-6E8A-4147-A177-3AD203B41FA5}">
                      <a16:colId xmlns:a16="http://schemas.microsoft.com/office/drawing/2014/main" val="1890056191"/>
                    </a:ext>
                  </a:extLst>
                </a:gridCol>
              </a:tblGrid>
              <a:tr h="581039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조용남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이상우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신  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5246568"/>
                  </a:ext>
                </a:extLst>
              </a:tr>
              <a:tr h="5810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안수경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90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80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7922436"/>
                  </a:ext>
                </a:extLst>
              </a:tr>
              <a:tr h="5810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강미애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80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?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7637273"/>
                  </a:ext>
                </a:extLst>
              </a:tr>
            </a:tbl>
          </a:graphicData>
        </a:graphic>
      </p:graphicFrame>
      <p:pic>
        <p:nvPicPr>
          <p:cNvPr id="5" name="Picture 11">
            <a:extLst>
              <a:ext uri="{FF2B5EF4-FFF2-40B4-BE49-F238E27FC236}">
                <a16:creationId xmlns:a16="http://schemas.microsoft.com/office/drawing/2014/main" id="{9B9B531C-A68F-460A-9B9A-E2D6DB631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657" y="1365842"/>
            <a:ext cx="6522590" cy="3200062"/>
          </a:xfrm>
          <a:prstGeom prst="rect">
            <a:avLst/>
          </a:prstGeom>
          <a:noFill/>
          <a:ln w="0" cap="rnd">
            <a:solidFill>
              <a:schemeClr val="tx1">
                <a:lumMod val="65000"/>
                <a:lumOff val="35000"/>
              </a:schemeClr>
            </a:solidFill>
            <a:prstDash val="solid"/>
            <a:miter/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0EAC7F-F634-451B-B1DF-D5A61B18A7B9}"/>
              </a:ext>
            </a:extLst>
          </p:cNvPr>
          <p:cNvSpPr txBox="1"/>
          <p:nvPr/>
        </p:nvSpPr>
        <p:spPr>
          <a:xfrm>
            <a:off x="731520" y="3449971"/>
            <a:ext cx="4609592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marR="0" indent="-285750" algn="just" fontAlgn="base" latin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원배치에서 두 수준이 결합함으로써    생기는 어떤 상승효과 또는 감소효과를 교호작용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상호작용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이라 칭한다</a:t>
            </a:r>
            <a:r>
              <a:rPr lang="en-US" altLang="ko-KR" kern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marR="0" indent="-285750" algn="just" fontAlgn="base" latin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ko-KR" kern="0" spc="-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marR="0" indent="-285750" algn="just" fontAlgn="base" latin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오차항과 </a:t>
            </a: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리해서 검출하려면 각 셀에서 </a:t>
            </a: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반복실험이 필요하다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086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2CF4D2-0069-4B6A-AB26-6EF38A86F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6112" cy="680979"/>
          </a:xfrm>
        </p:spPr>
        <p:txBody>
          <a:bodyPr>
            <a:normAutofit/>
          </a:bodyPr>
          <a:lstStyle/>
          <a:p>
            <a:r>
              <a:rPr lang="en-US" altLang="ko-KR" sz="3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4) </a:t>
            </a:r>
            <a:r>
              <a:rPr lang="ko-KR" altLang="en-US" sz="3200" b="1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이원배치법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32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32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반복이 있는 경우</a:t>
            </a:r>
            <a:r>
              <a:rPr lang="en-US" altLang="ko-KR" sz="32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CB98C69E-AD4F-413B-8051-E531AC7BDEE9}"/>
              </a:ext>
            </a:extLst>
          </p:cNvPr>
          <p:cNvCxnSpPr/>
          <p:nvPr/>
        </p:nvCxnSpPr>
        <p:spPr>
          <a:xfrm>
            <a:off x="3159673" y="5308181"/>
            <a:ext cx="46907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CE41446C-958B-4BB4-BB66-A0C7AE073DCE}"/>
              </a:ext>
            </a:extLst>
          </p:cNvPr>
          <p:cNvCxnSpPr/>
          <p:nvPr/>
        </p:nvCxnSpPr>
        <p:spPr>
          <a:xfrm>
            <a:off x="4171735" y="5308181"/>
            <a:ext cx="46907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EA15437-BCA6-4E56-985F-3A77D5680505}"/>
              </a:ext>
            </a:extLst>
          </p:cNvPr>
          <p:cNvSpPr txBox="1"/>
          <p:nvPr/>
        </p:nvSpPr>
        <p:spPr>
          <a:xfrm>
            <a:off x="3001206" y="5449078"/>
            <a:ext cx="187102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b</a:t>
            </a:r>
            <a:r>
              <a:rPr lang="ko-KR" altLang="en-US" dirty="0"/>
              <a:t>개 평균의 비교</a:t>
            </a:r>
          </a:p>
        </p:txBody>
      </p:sp>
      <p:sp>
        <p:nvSpPr>
          <p:cNvPr id="4" name="Rectangle 62">
            <a:extLst>
              <a:ext uri="{FF2B5EF4-FFF2-40B4-BE49-F238E27FC236}">
                <a16:creationId xmlns:a16="http://schemas.microsoft.com/office/drawing/2014/main" id="{8B90DE49-7207-4E52-91E1-ECAECFD37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1494" y="2709863"/>
            <a:ext cx="53580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cxnSp>
        <p:nvCxnSpPr>
          <p:cNvPr id="82" name="직선 화살표 연결선 81">
            <a:extLst>
              <a:ext uri="{FF2B5EF4-FFF2-40B4-BE49-F238E27FC236}">
                <a16:creationId xmlns:a16="http://schemas.microsoft.com/office/drawing/2014/main" id="{D77DA27E-E129-4137-BCA6-BDCD58C6F38B}"/>
              </a:ext>
            </a:extLst>
          </p:cNvPr>
          <p:cNvCxnSpPr/>
          <p:nvPr/>
        </p:nvCxnSpPr>
        <p:spPr>
          <a:xfrm>
            <a:off x="5938934" y="2787906"/>
            <a:ext cx="0" cy="372979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화살표 연결선 82">
            <a:extLst>
              <a:ext uri="{FF2B5EF4-FFF2-40B4-BE49-F238E27FC236}">
                <a16:creationId xmlns:a16="http://schemas.microsoft.com/office/drawing/2014/main" id="{5ADFFCF0-2A16-485F-AB5A-8B24949F4779}"/>
              </a:ext>
            </a:extLst>
          </p:cNvPr>
          <p:cNvCxnSpPr/>
          <p:nvPr/>
        </p:nvCxnSpPr>
        <p:spPr>
          <a:xfrm>
            <a:off x="5941096" y="3422822"/>
            <a:ext cx="0" cy="372979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29A7F6C6-2C7F-4CF0-9079-BB3A25243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021" y="1006468"/>
            <a:ext cx="4340301" cy="4217462"/>
          </a:xfrm>
          <a:prstGeom prst="rect">
            <a:avLst/>
          </a:prstGeom>
        </p:spPr>
      </p:pic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07C995EE-13B9-460D-9CD1-E50CD9F1A76E}"/>
              </a:ext>
            </a:extLst>
          </p:cNvPr>
          <p:cNvCxnSpPr/>
          <p:nvPr/>
        </p:nvCxnSpPr>
        <p:spPr>
          <a:xfrm>
            <a:off x="2310714" y="2084772"/>
            <a:ext cx="0" cy="443155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F7AD0258-0AF2-426E-9A44-6D260E323FDC}"/>
              </a:ext>
            </a:extLst>
          </p:cNvPr>
          <p:cNvCxnSpPr/>
          <p:nvPr/>
        </p:nvCxnSpPr>
        <p:spPr>
          <a:xfrm>
            <a:off x="4236308" y="2045130"/>
            <a:ext cx="0" cy="443155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7ED43F72-05AB-4A38-9B61-BA6D4FD19F01}"/>
              </a:ext>
            </a:extLst>
          </p:cNvPr>
          <p:cNvCxnSpPr/>
          <p:nvPr/>
        </p:nvCxnSpPr>
        <p:spPr>
          <a:xfrm>
            <a:off x="2306594" y="3752202"/>
            <a:ext cx="0" cy="443155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7F23A156-CBDB-4E17-AFEF-053BDAB9E9A2}"/>
              </a:ext>
            </a:extLst>
          </p:cNvPr>
          <p:cNvCxnSpPr/>
          <p:nvPr/>
        </p:nvCxnSpPr>
        <p:spPr>
          <a:xfrm>
            <a:off x="4236307" y="3752201"/>
            <a:ext cx="0" cy="443155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580400BA-4E93-4491-9DC8-CD377443E981}"/>
              </a:ext>
            </a:extLst>
          </p:cNvPr>
          <p:cNvCxnSpPr/>
          <p:nvPr/>
        </p:nvCxnSpPr>
        <p:spPr>
          <a:xfrm>
            <a:off x="3453714" y="2709863"/>
            <a:ext cx="782593" cy="904488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A4DC8E3D-9690-41F0-B1A7-5E8B13E16935}"/>
              </a:ext>
            </a:extLst>
          </p:cNvPr>
          <p:cNvCxnSpPr/>
          <p:nvPr/>
        </p:nvCxnSpPr>
        <p:spPr>
          <a:xfrm flipV="1">
            <a:off x="3435178" y="2709863"/>
            <a:ext cx="736557" cy="923023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038AF47-77EB-4F17-87F4-10357C71BC19}"/>
              </a:ext>
            </a:extLst>
          </p:cNvPr>
          <p:cNvSpPr txBox="1"/>
          <p:nvPr/>
        </p:nvSpPr>
        <p:spPr>
          <a:xfrm>
            <a:off x="6490683" y="1138829"/>
            <a:ext cx="181219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변동의 분해</a:t>
            </a:r>
            <a:endParaRPr lang="en-US" altLang="ko-K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21D3E15-DC18-4A85-BBA2-21779628D01F}"/>
                  </a:ext>
                </a:extLst>
              </p:cNvPr>
              <p:cNvSpPr txBox="1"/>
              <p:nvPr/>
            </p:nvSpPr>
            <p:spPr>
              <a:xfrm>
                <a:off x="6490683" y="1667444"/>
                <a:ext cx="3881383" cy="3048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ΣΣΣ</m:t>
                          </m:r>
                          <m:r>
                            <a:rPr lang="en-US" altLang="ko-K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ko-K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</m:sub>
                      </m:sSub>
                      <m:sSup>
                        <m:sSupPr>
                          <m:ctrlPr>
                            <a:rPr lang="en-US" altLang="ko-K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ΣΣΣ</m:t>
                          </m:r>
                          <m:r>
                            <a:rPr lang="en-US" altLang="ko-K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</m:sSub>
                      <m:r>
                        <a:rPr lang="en-US" altLang="ko-K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ko-KR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altLang="ko-K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sub>
                      </m:sSub>
                      <m:sSup>
                        <m:sSupPr>
                          <m:ctrlPr>
                            <a:rPr lang="en-US" altLang="ko-K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21D3E15-DC18-4A85-BBA2-21779628D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683" y="1667444"/>
                <a:ext cx="3881383" cy="304827"/>
              </a:xfrm>
              <a:prstGeom prst="rect">
                <a:avLst/>
              </a:prstGeom>
              <a:blipFill>
                <a:blip r:embed="rId4"/>
                <a:stretch>
                  <a:fillRect l="-472" r="-314" b="-2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203CF216-CA8F-4856-BFE5-ED13DAFA00CE}"/>
              </a:ext>
            </a:extLst>
          </p:cNvPr>
          <p:cNvSpPr txBox="1"/>
          <p:nvPr/>
        </p:nvSpPr>
        <p:spPr>
          <a:xfrm>
            <a:off x="6673619" y="2654427"/>
            <a:ext cx="499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0070C0"/>
                </a:solidFill>
              </a:rPr>
              <a:t>SST</a:t>
            </a:r>
            <a:r>
              <a:rPr lang="en-US" altLang="ko-KR" b="1" dirty="0"/>
              <a:t>     =    </a:t>
            </a:r>
            <a:r>
              <a:rPr lang="en-US" altLang="ko-KR" b="1" dirty="0">
                <a:solidFill>
                  <a:srgbClr val="00B050"/>
                </a:solidFill>
              </a:rPr>
              <a:t>SSE</a:t>
            </a:r>
            <a:r>
              <a:rPr lang="en-US" altLang="ko-KR" b="1" dirty="0"/>
              <a:t>  +  </a:t>
            </a:r>
            <a:r>
              <a:rPr lang="en-US" altLang="ko-KR" b="1" dirty="0">
                <a:solidFill>
                  <a:srgbClr val="FFC000"/>
                </a:solidFill>
              </a:rPr>
              <a:t>SSAB</a:t>
            </a:r>
            <a:r>
              <a:rPr lang="en-US" altLang="ko-KR" b="1" dirty="0"/>
              <a:t>  +   </a:t>
            </a:r>
            <a:r>
              <a:rPr lang="en-US" altLang="ko-KR" b="1" dirty="0">
                <a:solidFill>
                  <a:srgbClr val="7030A0"/>
                </a:solidFill>
              </a:rPr>
              <a:t>SSA</a:t>
            </a:r>
            <a:r>
              <a:rPr lang="en-US" altLang="ko-KR" b="1" dirty="0"/>
              <a:t> +     </a:t>
            </a:r>
            <a:r>
              <a:rPr lang="en-US" altLang="ko-KR" b="1" dirty="0">
                <a:solidFill>
                  <a:srgbClr val="FF0000"/>
                </a:solidFill>
              </a:rPr>
              <a:t>SSB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84C6F11-33C5-45B2-9057-3A800C895CD1}"/>
                  </a:ext>
                </a:extLst>
              </p:cNvPr>
              <p:cNvSpPr txBox="1"/>
              <p:nvPr/>
            </p:nvSpPr>
            <p:spPr>
              <a:xfrm>
                <a:off x="8569009" y="2161992"/>
                <a:ext cx="17906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ΣΣΣ</m:t>
                          </m:r>
                          <m:r>
                            <a:rPr lang="en-US" altLang="ko-K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ko-K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∙∙</m:t>
                          </m:r>
                        </m:sub>
                      </m:sSub>
                      <m:r>
                        <a:rPr lang="en-US" altLang="ko-KR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ko-KR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ko-KR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</m:sub>
                      </m:sSub>
                      <m:sSup>
                        <m:sSupPr>
                          <m:ctrlPr>
                            <a:rPr lang="en-US" altLang="ko-KR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84C6F11-33C5-45B2-9057-3A800C895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009" y="2161992"/>
                <a:ext cx="1790682" cy="276999"/>
              </a:xfrm>
              <a:prstGeom prst="rect">
                <a:avLst/>
              </a:prstGeom>
              <a:blipFill>
                <a:blip r:embed="rId5"/>
                <a:stretch>
                  <a:fillRect l="-1365" b="-4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F74D46A-E564-4AED-95C6-F0208B7C4199}"/>
                  </a:ext>
                </a:extLst>
              </p:cNvPr>
              <p:cNvSpPr txBox="1"/>
              <p:nvPr/>
            </p:nvSpPr>
            <p:spPr>
              <a:xfrm>
                <a:off x="10197621" y="2189600"/>
                <a:ext cx="1809918" cy="3048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ΣΣΣ</m:t>
                          </m:r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sub>
                      </m:sSub>
                      <m:r>
                        <a:rPr lang="en-US" altLang="ko-K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</m:sub>
                      </m:sSub>
                      <m:sSup>
                        <m:sSupPr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F74D46A-E564-4AED-95C6-F0208B7C4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7621" y="2189600"/>
                <a:ext cx="1809918" cy="304827"/>
              </a:xfrm>
              <a:prstGeom prst="rect">
                <a:avLst/>
              </a:prstGeom>
              <a:blipFill>
                <a:blip r:embed="rId6"/>
                <a:stretch>
                  <a:fillRect l="-1347" b="-2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85BFCF98-EAF0-4F17-BAEC-4292F5851212}"/>
              </a:ext>
            </a:extLst>
          </p:cNvPr>
          <p:cNvSpPr txBox="1"/>
          <p:nvPr/>
        </p:nvSpPr>
        <p:spPr>
          <a:xfrm>
            <a:off x="6531494" y="3341095"/>
            <a:ext cx="215733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ANOVA table</a:t>
            </a:r>
          </a:p>
        </p:txBody>
      </p:sp>
      <p:graphicFrame>
        <p:nvGraphicFramePr>
          <p:cNvPr id="38" name="표 37">
            <a:extLst>
              <a:ext uri="{FF2B5EF4-FFF2-40B4-BE49-F238E27FC236}">
                <a16:creationId xmlns:a16="http://schemas.microsoft.com/office/drawing/2014/main" id="{5EDA7880-607C-48C1-8D4D-DEE5B216D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770529"/>
              </p:ext>
            </p:extLst>
          </p:nvPr>
        </p:nvGraphicFramePr>
        <p:xfrm>
          <a:off x="6188707" y="3837098"/>
          <a:ext cx="5700886" cy="1903095"/>
        </p:xfrm>
        <a:graphic>
          <a:graphicData uri="http://schemas.openxmlformats.org/drawingml/2006/table">
            <a:tbl>
              <a:tblPr/>
              <a:tblGrid>
                <a:gridCol w="5700886">
                  <a:extLst>
                    <a:ext uri="{9D8B030D-6E8A-4147-A177-3AD203B41FA5}">
                      <a16:colId xmlns:a16="http://schemas.microsoft.com/office/drawing/2014/main" val="720336300"/>
                    </a:ext>
                  </a:extLst>
                </a:gridCol>
              </a:tblGrid>
              <a:tr h="31965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요인                        </a:t>
                      </a:r>
                      <a:r>
                        <a:rPr lang="ko-KR" altLang="en-US" sz="1600" b="1" kern="0" spc="-50" dirty="0" err="1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제곱합</a:t>
                      </a:r>
                      <a:r>
                        <a:rPr lang="ko-KR" altLang="en-US" sz="1600" b="1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 </a:t>
                      </a:r>
                      <a:r>
                        <a:rPr lang="en-US" altLang="ko-KR" sz="1600" b="1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        </a:t>
                      </a:r>
                      <a:r>
                        <a:rPr lang="ko-KR" altLang="en-US" sz="1600" b="1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자유도          </a:t>
                      </a:r>
                      <a:r>
                        <a:rPr lang="ko-KR" altLang="en-US" sz="1600" b="1" kern="0" spc="-50" dirty="0" err="1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평균제곱</a:t>
                      </a:r>
                      <a:r>
                        <a:rPr lang="ko-KR" altLang="en-US" sz="1600" b="1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            </a:t>
                      </a:r>
                      <a:r>
                        <a:rPr lang="ko-KR" altLang="en-US" sz="1600" b="1" kern="0" spc="-50" dirty="0" err="1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검정통계량</a:t>
                      </a:r>
                      <a:endParaRPr lang="en-US" altLang="ko-KR" sz="1600" b="1" kern="0" spc="-50" dirty="0">
                        <a:solidFill>
                          <a:srgbClr val="000000"/>
                        </a:solidFill>
                        <a:effectLst/>
                        <a:latin typeface="한컴돋움"/>
                        <a:ea typeface="한컴돋움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                                       (SS)                  (df)                 (MS)                              F 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컴돋움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09344"/>
                  </a:ext>
                </a:extLst>
              </a:tr>
              <a:tr h="60248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처리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A                   </a:t>
                      </a: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      </a:t>
                      </a:r>
                      <a:r>
                        <a:rPr lang="en-US" sz="1600" kern="0" spc="-50" dirty="0">
                          <a:solidFill>
                            <a:srgbClr val="7030A0"/>
                          </a:solidFill>
                          <a:effectLst/>
                          <a:latin typeface="한컴돋움"/>
                          <a:ea typeface="한컴돋움"/>
                        </a:rPr>
                        <a:t>SSA</a:t>
                      </a: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                    a -1                    MSA                 </a:t>
                      </a:r>
                      <a:r>
                        <a:rPr lang="en-US" sz="1600" kern="0" spc="-50" dirty="0">
                          <a:solidFill>
                            <a:srgbClr val="7030A0"/>
                          </a:solidFill>
                          <a:effectLst/>
                          <a:latin typeface="한컴돋움"/>
                          <a:ea typeface="한컴돋움"/>
                        </a:rPr>
                        <a:t>MSA</a:t>
                      </a: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/</a:t>
                      </a:r>
                      <a:r>
                        <a:rPr lang="en-US" sz="1600" kern="0" spc="-50" dirty="0">
                          <a:solidFill>
                            <a:srgbClr val="00B050"/>
                          </a:solidFill>
                          <a:effectLst/>
                          <a:latin typeface="한컴돋움"/>
                          <a:ea typeface="한컴돋움"/>
                        </a:rPr>
                        <a:t>MSE</a:t>
                      </a:r>
                      <a:endParaRPr lang="en-US" sz="1600" kern="0" spc="-50" dirty="0">
                        <a:solidFill>
                          <a:srgbClr val="00B050"/>
                        </a:solidFill>
                        <a:effectLst/>
                        <a:latin typeface="한양신명조"/>
                        <a:ea typeface="한컴돋움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처리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B                         </a:t>
                      </a:r>
                      <a:r>
                        <a:rPr lang="en-US" altLang="ko-KR" sz="1600" kern="0" spc="-50" dirty="0">
                          <a:solidFill>
                            <a:srgbClr val="FF0000"/>
                          </a:solidFill>
                          <a:effectLst/>
                          <a:latin typeface="한컴돋움"/>
                          <a:ea typeface="한컴돋움"/>
                        </a:rPr>
                        <a:t>SSB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                    b -1                    MSB                 </a:t>
                      </a:r>
                      <a:r>
                        <a:rPr lang="en-US" altLang="ko-KR" sz="1600" kern="0" spc="-50" dirty="0">
                          <a:solidFill>
                            <a:srgbClr val="FF0000"/>
                          </a:solidFill>
                          <a:effectLst/>
                          <a:latin typeface="한컴돋움"/>
                          <a:ea typeface="한컴돋움"/>
                        </a:rPr>
                        <a:t>MSB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/</a:t>
                      </a:r>
                      <a:r>
                        <a:rPr lang="en-US" altLang="ko-KR" sz="1600" kern="0" spc="-50" dirty="0">
                          <a:solidFill>
                            <a:srgbClr val="00B050"/>
                          </a:solidFill>
                          <a:effectLst/>
                          <a:latin typeface="한컴돋움"/>
                          <a:ea typeface="한컴돋움"/>
                        </a:rPr>
                        <a:t>MSE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kern="0" spc="-50" dirty="0">
                          <a:solidFill>
                            <a:schemeClr val="tx1"/>
                          </a:solidFill>
                          <a:effectLst/>
                          <a:latin typeface="한컴돋움"/>
                          <a:ea typeface="한컴돋움"/>
                        </a:rPr>
                        <a:t>교호작용</a:t>
                      </a:r>
                      <a:r>
                        <a:rPr lang="en-US" altLang="ko-KR" sz="1600" kern="0" spc="-50" dirty="0">
                          <a:solidFill>
                            <a:srgbClr val="00B050"/>
                          </a:solidFill>
                          <a:effectLst/>
                          <a:latin typeface="한컴돋움"/>
                          <a:ea typeface="한컴돋움"/>
                        </a:rPr>
                        <a:t>                  </a:t>
                      </a:r>
                      <a:r>
                        <a:rPr lang="en-US" altLang="ko-KR" sz="1600" kern="0" spc="-50" dirty="0">
                          <a:solidFill>
                            <a:srgbClr val="FFC000"/>
                          </a:solidFill>
                          <a:effectLst/>
                          <a:latin typeface="한컴돋움"/>
                          <a:ea typeface="한컴돋움"/>
                        </a:rPr>
                        <a:t>SSAB</a:t>
                      </a:r>
                      <a:r>
                        <a:rPr lang="en-US" altLang="ko-KR" sz="1600" kern="0" spc="-50" dirty="0">
                          <a:solidFill>
                            <a:srgbClr val="00B050"/>
                          </a:solidFill>
                          <a:effectLst/>
                          <a:latin typeface="한컴돋움"/>
                          <a:ea typeface="한컴돋움"/>
                        </a:rPr>
                        <a:t>             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(a-1)(b-1)             MSAB              </a:t>
                      </a:r>
                      <a:r>
                        <a:rPr lang="en-US" altLang="ko-KR" sz="1600" kern="0" spc="-50" dirty="0">
                          <a:solidFill>
                            <a:srgbClr val="FFC000"/>
                          </a:solidFill>
                          <a:effectLst/>
                          <a:latin typeface="한컴돋움"/>
                          <a:ea typeface="한컴돋움"/>
                        </a:rPr>
                        <a:t>MSAB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/</a:t>
                      </a:r>
                      <a:r>
                        <a:rPr lang="en-US" altLang="ko-KR" sz="1600" kern="0" spc="-50" dirty="0">
                          <a:solidFill>
                            <a:srgbClr val="00B050"/>
                          </a:solidFill>
                          <a:effectLst/>
                          <a:latin typeface="한컴돋움"/>
                          <a:ea typeface="한컴돋움"/>
                        </a:rPr>
                        <a:t>MSE</a:t>
                      </a:r>
                      <a:endParaRPr lang="en-US" altLang="ko-KR" sz="1600" kern="0" spc="-50" dirty="0">
                        <a:solidFill>
                          <a:srgbClr val="00B050"/>
                        </a:solidFill>
                        <a:effectLst/>
                        <a:latin typeface="한양신명조"/>
                        <a:ea typeface="한컴돋움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오차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(</a:t>
                      </a: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error)                 </a:t>
                      </a:r>
                      <a:r>
                        <a:rPr lang="en-US" sz="1600" kern="0" spc="-50" dirty="0">
                          <a:solidFill>
                            <a:srgbClr val="00B050"/>
                          </a:solidFill>
                          <a:effectLst/>
                          <a:latin typeface="한컴돋움"/>
                          <a:ea typeface="한컴돋움"/>
                        </a:rPr>
                        <a:t>SSE</a:t>
                      </a: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                ab(r-1)                 MSE 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521811"/>
                  </a:ext>
                </a:extLst>
              </a:tr>
              <a:tr h="36842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전체 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(</a:t>
                      </a: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total)                  SST                abr-1 </a:t>
                      </a:r>
                      <a:endParaRPr lang="en-US" sz="16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컴돋움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0293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E7638DD-C7C4-4644-A6E3-1C16488BD709}"/>
                  </a:ext>
                </a:extLst>
              </p:cNvPr>
              <p:cNvSpPr txBox="1"/>
              <p:nvPr/>
            </p:nvSpPr>
            <p:spPr>
              <a:xfrm>
                <a:off x="5851162" y="2117753"/>
                <a:ext cx="2927463" cy="397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ΣΣΣ</m:t>
                          </m:r>
                          <m:r>
                            <a:rPr lang="en-US" altLang="ko-KR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ko-KR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altLang="ko-KR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sub>
                      </m:sSub>
                      <m:r>
                        <a:rPr lang="en-US" altLang="ko-KR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ko-KR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∙∙</m:t>
                          </m:r>
                        </m:sub>
                      </m:sSub>
                      <m:r>
                        <a:rPr lang="en-US" altLang="ko-KR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ko-KR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ko-KR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ko-KR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ko-KR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sub>
                      </m:sSub>
                      <m:r>
                        <a:rPr lang="en-US" altLang="ko-KR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ko-KR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ko-KR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</m:sub>
                      </m:sSub>
                      <m:sSup>
                        <m:sSupPr>
                          <m:ctrlPr>
                            <a:rPr lang="en-US" altLang="ko-KR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E7638DD-C7C4-4644-A6E3-1C16488BD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162" y="2117753"/>
                <a:ext cx="2927463" cy="397160"/>
              </a:xfrm>
              <a:prstGeom prst="rect">
                <a:avLst/>
              </a:prstGeom>
              <a:blipFill>
                <a:blip r:embed="rId7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8499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82F429-99EB-4CE8-8B41-4D8110652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477"/>
            <a:ext cx="10402824" cy="13661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700" b="1" dirty="0"/>
              <a:t>[</a:t>
            </a:r>
            <a:r>
              <a:rPr lang="ko-KR" altLang="en-US" sz="2700" b="1" dirty="0"/>
              <a:t>예제</a:t>
            </a:r>
            <a:r>
              <a:rPr lang="en-US" altLang="ko-KR" sz="2700" b="1" dirty="0"/>
              <a:t> 9.5] 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+mj-ea"/>
              </a:rPr>
              <a:t>다리 골절 후 뼈가 다시 붙는 데까지 걸리는 시간이다</a:t>
            </a: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+mj-ea"/>
              </a:rPr>
              <a:t>. 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+mj-ea"/>
              </a:rPr>
              <a:t>각 연령별로 남</a:t>
            </a: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+mj-ea"/>
              </a:rPr>
              <a:t>, 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+mj-ea"/>
              </a:rPr>
              <a:t>여 각 </a:t>
            </a: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+mj-ea"/>
              </a:rPr>
              <a:t>2 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+mj-ea"/>
              </a:rPr>
              <a:t>명씩 반복 측정하였다</a:t>
            </a: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+mj-ea"/>
              </a:rPr>
              <a:t>. 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+mj-ea"/>
              </a:rPr>
              <a:t>남녀 간에 차이가 있는지 연령별로 차이가 있는지</a:t>
            </a: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+mj-ea"/>
              </a:rPr>
              <a:t>, 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+mj-ea"/>
              </a:rPr>
              <a:t>교호작용이 있는지를 각각 </a:t>
            </a:r>
            <a:r>
              <a:rPr lang="ko-KR" altLang="en-US" sz="2000" kern="0" spc="-50" dirty="0" err="1">
                <a:solidFill>
                  <a:srgbClr val="000000"/>
                </a:solidFill>
                <a:effectLst/>
                <a:latin typeface="+mj-ea"/>
              </a:rPr>
              <a:t>검정하시오</a:t>
            </a: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+mj-ea"/>
              </a:rPr>
              <a:t>.</a:t>
            </a:r>
            <a:endParaRPr lang="ko-KR" altLang="en-US" sz="3200" dirty="0">
              <a:latin typeface="+mj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AC51854-A482-4D57-AC5C-C034801880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361"/>
          <a:stretch/>
        </p:blipFill>
        <p:spPr>
          <a:xfrm>
            <a:off x="1629537" y="1499616"/>
            <a:ext cx="8820150" cy="488342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F7F0E90-E6E3-4EA0-8615-A91D32B54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130" y="3645994"/>
            <a:ext cx="3705225" cy="210502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5CCC9B7-EC92-4384-903A-4EA7F773FB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130" y="3645994"/>
            <a:ext cx="3667125" cy="253365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D5B1CD2-30AF-4F6A-93B8-EED27D2BE9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0129" y="3645994"/>
            <a:ext cx="3667125" cy="253365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05F9BAEC-B1B0-43E7-97DC-327971D24B5B}"/>
              </a:ext>
            </a:extLst>
          </p:cNvPr>
          <p:cNvSpPr/>
          <p:nvPr/>
        </p:nvSpPr>
        <p:spPr>
          <a:xfrm>
            <a:off x="1994623" y="3764211"/>
            <a:ext cx="4770161" cy="1216161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1FA3FDDA-23F2-48C9-B30F-718889A01F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9870" y="3645994"/>
            <a:ext cx="3667125" cy="253365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C7817AE-A6D2-488C-9312-51EF4B8E92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9870" y="3645994"/>
            <a:ext cx="3667125" cy="253365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8251212F-CDF5-4A76-A9BD-601D08CEA983}"/>
              </a:ext>
            </a:extLst>
          </p:cNvPr>
          <p:cNvSpPr/>
          <p:nvPr/>
        </p:nvSpPr>
        <p:spPr>
          <a:xfrm>
            <a:off x="1994623" y="5215046"/>
            <a:ext cx="813733" cy="235843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104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>
            <a:extLst>
              <a:ext uri="{FF2B5EF4-FFF2-40B4-BE49-F238E27FC236}">
                <a16:creationId xmlns:a16="http://schemas.microsoft.com/office/drawing/2014/main" id="{14B0C902-8EF4-4A78-B99E-8E9DEF98A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20" y="82009"/>
            <a:ext cx="5767644" cy="6271557"/>
          </a:xfrm>
          <a:prstGeom prst="rect">
            <a:avLst/>
          </a:prstGeom>
          <a:noFill/>
          <a:ln w="0" cap="rnd">
            <a:solidFill>
              <a:srgbClr val="BFBFBF"/>
            </a:solidFill>
            <a:prstDash val="solid"/>
            <a:miter/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5" name="Picture 19">
            <a:extLst>
              <a:ext uri="{FF2B5EF4-FFF2-40B4-BE49-F238E27FC236}">
                <a16:creationId xmlns:a16="http://schemas.microsoft.com/office/drawing/2014/main" id="{365142D5-0B68-4463-9D43-DCD2508A1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704" y="82010"/>
            <a:ext cx="5221800" cy="4130326"/>
          </a:xfrm>
          <a:prstGeom prst="rect">
            <a:avLst/>
          </a:prstGeom>
          <a:noFill/>
          <a:ln w="0" cap="rnd">
            <a:solidFill>
              <a:srgbClr val="BFBFBF"/>
            </a:solidFill>
            <a:prstDash val="solid"/>
            <a:miter/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C9EB5C-5E84-481F-9BD7-308F61C975E7}"/>
              </a:ext>
            </a:extLst>
          </p:cNvPr>
          <p:cNvSpPr txBox="1"/>
          <p:nvPr/>
        </p:nvSpPr>
        <p:spPr>
          <a:xfrm>
            <a:off x="6329131" y="4609159"/>
            <a:ext cx="4346062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/>
              <a:t>남녀 간에 차이 없음</a:t>
            </a:r>
            <a:endParaRPr lang="en-US" altLang="ko-KR" dirty="0"/>
          </a:p>
          <a:p>
            <a:r>
              <a:rPr lang="ko-KR" altLang="en-US" dirty="0"/>
              <a:t>연령 간에 차이 있음</a:t>
            </a:r>
            <a:endParaRPr lang="en-US" altLang="ko-KR" dirty="0"/>
          </a:p>
          <a:p>
            <a:r>
              <a:rPr lang="ko-KR" altLang="en-US" dirty="0"/>
              <a:t>교호작용 존재함</a:t>
            </a:r>
            <a:endParaRPr lang="en-US" altLang="ko-KR" dirty="0"/>
          </a:p>
          <a:p>
            <a:r>
              <a:rPr lang="en-US" altLang="ko-KR" dirty="0"/>
              <a:t>(</a:t>
            </a:r>
            <a:r>
              <a:rPr lang="ko-KR" altLang="en-US" dirty="0"/>
              <a:t>나이가 많아질수록 여성의 시간이 증가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A5CE0E8-1C87-498C-A06E-8A05033AEF42}"/>
              </a:ext>
            </a:extLst>
          </p:cNvPr>
          <p:cNvSpPr/>
          <p:nvPr/>
        </p:nvSpPr>
        <p:spPr>
          <a:xfrm>
            <a:off x="1305017" y="1358283"/>
            <a:ext cx="4145872" cy="221942"/>
          </a:xfrm>
          <a:prstGeom prst="rect">
            <a:avLst/>
          </a:prstGeom>
          <a:solidFill>
            <a:srgbClr val="4472C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6CF3151-321B-45C6-B596-45CE043A3456}"/>
              </a:ext>
            </a:extLst>
          </p:cNvPr>
          <p:cNvSpPr/>
          <p:nvPr/>
        </p:nvSpPr>
        <p:spPr>
          <a:xfrm>
            <a:off x="1305017" y="2593760"/>
            <a:ext cx="4145872" cy="221942"/>
          </a:xfrm>
          <a:prstGeom prst="rect">
            <a:avLst/>
          </a:prstGeom>
          <a:solidFill>
            <a:srgbClr val="4472C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626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DF0783-2C8F-4D81-873E-B77E7F26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38361" cy="792719"/>
          </a:xfrm>
        </p:spPr>
        <p:txBody>
          <a:bodyPr>
            <a:normAutofit/>
          </a:bodyPr>
          <a:lstStyle/>
          <a:p>
            <a:r>
              <a:rPr lang="en-US" altLang="ko-KR" sz="3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1) 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여러 집단의 평균비교와 분산분석</a:t>
            </a:r>
            <a:endParaRPr lang="ko-KR" altLang="en-US" sz="66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2E91A6-EB0B-4694-B013-B47710497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8127"/>
            <a:ext cx="10515600" cy="5242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여러 집단의 평균 비교는 어떻게 하는가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?</a:t>
            </a:r>
            <a:endParaRPr lang="ko-KR" altLang="en-US" sz="2400" kern="0" spc="-5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endParaRPr lang="ko-KR" altLang="en-US" sz="3200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DAA39446-45B8-41F2-A94D-9F741489E417}"/>
              </a:ext>
            </a:extLst>
          </p:cNvPr>
          <p:cNvGrpSpPr/>
          <p:nvPr/>
        </p:nvGrpSpPr>
        <p:grpSpPr>
          <a:xfrm>
            <a:off x="1329633" y="1756182"/>
            <a:ext cx="2587568" cy="2863152"/>
            <a:chOff x="1329633" y="1756182"/>
            <a:chExt cx="2587568" cy="28631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532E8A2-6BB2-4E82-9443-F88F29242993}"/>
                </a:ext>
              </a:extLst>
            </p:cNvPr>
            <p:cNvSpPr txBox="1"/>
            <p:nvPr/>
          </p:nvSpPr>
          <p:spPr>
            <a:xfrm>
              <a:off x="1329633" y="1756182"/>
              <a:ext cx="2587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예</a:t>
              </a:r>
              <a:r>
                <a:rPr lang="en-US" altLang="ko-KR" dirty="0"/>
                <a:t>&gt;</a:t>
              </a:r>
              <a:r>
                <a:rPr lang="ko-KR" altLang="en-US" dirty="0"/>
                <a:t> 두집단의 평균비교</a:t>
              </a: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2503A1DC-8146-44C4-87B2-87F98F7AD229}"/>
                </a:ext>
              </a:extLst>
            </p:cNvPr>
            <p:cNvSpPr/>
            <p:nvPr/>
          </p:nvSpPr>
          <p:spPr>
            <a:xfrm>
              <a:off x="1727456" y="2317891"/>
              <a:ext cx="469076" cy="1739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10</a:t>
              </a:r>
            </a:p>
            <a:p>
              <a:pPr algn="ctr"/>
              <a:r>
                <a:rPr lang="en-US" altLang="ko-KR" dirty="0"/>
                <a:t>12</a:t>
              </a:r>
            </a:p>
            <a:p>
              <a:pPr algn="ctr"/>
              <a:r>
                <a:rPr lang="en-US" altLang="ko-KR" dirty="0"/>
                <a:t>14</a:t>
              </a:r>
            </a:p>
            <a:p>
              <a:pPr algn="ctr"/>
              <a:r>
                <a:rPr lang="en-US" altLang="ko-KR" dirty="0"/>
                <a:t>16</a:t>
              </a:r>
            </a:p>
            <a:p>
              <a:pPr algn="ctr"/>
              <a:r>
                <a:rPr lang="en-US" altLang="ko-KR" dirty="0"/>
                <a:t>18</a:t>
              </a: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EF5A245B-F619-461B-AF68-B6206EC3EE26}"/>
                </a:ext>
              </a:extLst>
            </p:cNvPr>
            <p:cNvSpPr/>
            <p:nvPr/>
          </p:nvSpPr>
          <p:spPr>
            <a:xfrm>
              <a:off x="2889259" y="2317890"/>
              <a:ext cx="469076" cy="173973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11</a:t>
              </a:r>
            </a:p>
            <a:p>
              <a:pPr algn="ctr"/>
              <a:r>
                <a:rPr lang="en-US" altLang="ko-KR" dirty="0"/>
                <a:t>13</a:t>
              </a:r>
            </a:p>
            <a:p>
              <a:pPr algn="ctr"/>
              <a:r>
                <a:rPr lang="en-US" altLang="ko-KR" dirty="0"/>
                <a:t>15</a:t>
              </a:r>
            </a:p>
            <a:p>
              <a:pPr algn="ctr"/>
              <a:r>
                <a:rPr lang="en-US" altLang="ko-KR" dirty="0"/>
                <a:t>17</a:t>
              </a:r>
            </a:p>
            <a:p>
              <a:pPr algn="ctr"/>
              <a:r>
                <a:rPr lang="en-US" altLang="ko-KR" dirty="0"/>
                <a:t>18</a:t>
              </a:r>
              <a:endParaRPr lang="ko-KR" altLang="en-US" dirty="0"/>
            </a:p>
          </p:txBody>
        </p:sp>
        <p:cxnSp>
          <p:nvCxnSpPr>
            <p:cNvPr id="10" name="연결선: 구부러짐 9">
              <a:extLst>
                <a:ext uri="{FF2B5EF4-FFF2-40B4-BE49-F238E27FC236}">
                  <a16:creationId xmlns:a16="http://schemas.microsoft.com/office/drawing/2014/main" id="{D1BE80AF-C0C8-4CDA-87F1-0D3E000A5F37}"/>
                </a:ext>
              </a:extLst>
            </p:cNvPr>
            <p:cNvCxnSpPr>
              <a:cxnSpLocks/>
              <a:stCxn id="7" idx="2"/>
              <a:endCxn id="8" idx="2"/>
            </p:cNvCxnSpPr>
            <p:nvPr/>
          </p:nvCxnSpPr>
          <p:spPr>
            <a:xfrm rot="5400000" flipH="1" flipV="1">
              <a:off x="2542894" y="3476723"/>
              <a:ext cx="1" cy="1161803"/>
            </a:xfrm>
            <a:prstGeom prst="curvedConnector3">
              <a:avLst>
                <a:gd name="adj1" fmla="val -22860000000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B59D12-5960-4BE6-8979-7057F2CD9731}"/>
                </a:ext>
              </a:extLst>
            </p:cNvPr>
            <p:cNvSpPr txBox="1"/>
            <p:nvPr/>
          </p:nvSpPr>
          <p:spPr>
            <a:xfrm>
              <a:off x="1378467" y="4250002"/>
              <a:ext cx="1061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평균</a:t>
              </a:r>
              <a:r>
                <a:rPr lang="en-US" altLang="ko-KR" dirty="0"/>
                <a:t>=14</a:t>
              </a:r>
              <a:endParaRPr lang="ko-KR" alt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DB83C9-0200-43AE-99D4-FF89EB5F0FEA}"/>
                </a:ext>
              </a:extLst>
            </p:cNvPr>
            <p:cNvSpPr txBox="1"/>
            <p:nvPr/>
          </p:nvSpPr>
          <p:spPr>
            <a:xfrm>
              <a:off x="2623417" y="4250002"/>
              <a:ext cx="1061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평균</a:t>
              </a:r>
              <a:r>
                <a:rPr lang="en-US" altLang="ko-KR" dirty="0"/>
                <a:t>=15</a:t>
              </a:r>
              <a:endParaRPr lang="ko-KR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FF4281F-2D9B-4D42-9DF6-4059C4C619EC}"/>
                  </a:ext>
                </a:extLst>
              </p:cNvPr>
              <p:cNvSpPr txBox="1"/>
              <p:nvPr/>
            </p:nvSpPr>
            <p:spPr>
              <a:xfrm>
                <a:off x="3763592" y="2888549"/>
                <a:ext cx="1297663" cy="10264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altLang="ko-K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16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altLang="ko-K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ko-KR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FF4281F-2D9B-4D42-9DF6-4059C4C61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592" y="2888549"/>
                <a:ext cx="1297663" cy="1026435"/>
              </a:xfrm>
              <a:prstGeom prst="rect">
                <a:avLst/>
              </a:prstGeom>
              <a:blipFill>
                <a:blip r:embed="rId3"/>
                <a:stretch>
                  <a:fillRect b="-5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D61593B-4284-4FF4-BA40-45E832B0BE2C}"/>
                  </a:ext>
                </a:extLst>
              </p:cNvPr>
              <p:cNvSpPr txBox="1"/>
              <p:nvPr/>
            </p:nvSpPr>
            <p:spPr>
              <a:xfrm>
                <a:off x="8820515" y="2881500"/>
                <a:ext cx="2926250" cy="10264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?=</m:t>
                      </m:r>
                      <m:f>
                        <m:f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ko-K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+(</m:t>
                          </m:r>
                          <m:acc>
                            <m:accPr>
                              <m:chr m:val="̅"/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acc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16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altLang="ko-K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ko-KR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  <m:sup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D61593B-4284-4FF4-BA40-45E832B0B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515" y="2881500"/>
                <a:ext cx="2926250" cy="10264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그룹 10">
            <a:extLst>
              <a:ext uri="{FF2B5EF4-FFF2-40B4-BE49-F238E27FC236}">
                <a16:creationId xmlns:a16="http://schemas.microsoft.com/office/drawing/2014/main" id="{5929C1B1-0326-46B6-8600-F5724E4A0496}"/>
              </a:ext>
            </a:extLst>
          </p:cNvPr>
          <p:cNvGrpSpPr/>
          <p:nvPr/>
        </p:nvGrpSpPr>
        <p:grpSpPr>
          <a:xfrm>
            <a:off x="5269875" y="1756180"/>
            <a:ext cx="3437887" cy="2863154"/>
            <a:chOff x="5269875" y="1756180"/>
            <a:chExt cx="3437887" cy="286315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EAFFA92-1029-426B-973F-43A1DF0C9CA0}"/>
                </a:ext>
              </a:extLst>
            </p:cNvPr>
            <p:cNvSpPr txBox="1"/>
            <p:nvPr/>
          </p:nvSpPr>
          <p:spPr>
            <a:xfrm>
              <a:off x="5397500" y="1756180"/>
              <a:ext cx="2587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예</a:t>
              </a:r>
              <a:r>
                <a:rPr lang="en-US" altLang="ko-KR" dirty="0"/>
                <a:t>&gt;</a:t>
              </a:r>
              <a:r>
                <a:rPr lang="ko-KR" altLang="en-US" dirty="0"/>
                <a:t> 세집단의 평균비교</a:t>
              </a: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C91D1CC5-7C19-43D9-A503-6BBBE648DF03}"/>
                </a:ext>
              </a:extLst>
            </p:cNvPr>
            <p:cNvSpPr/>
            <p:nvPr/>
          </p:nvSpPr>
          <p:spPr>
            <a:xfrm>
              <a:off x="5618864" y="2317891"/>
              <a:ext cx="469076" cy="1739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10</a:t>
              </a:r>
            </a:p>
            <a:p>
              <a:pPr algn="ctr"/>
              <a:r>
                <a:rPr lang="en-US" altLang="ko-KR" dirty="0"/>
                <a:t>12</a:t>
              </a:r>
            </a:p>
            <a:p>
              <a:pPr algn="ctr"/>
              <a:r>
                <a:rPr lang="en-US" altLang="ko-KR" dirty="0"/>
                <a:t>14</a:t>
              </a:r>
            </a:p>
            <a:p>
              <a:pPr algn="ctr"/>
              <a:r>
                <a:rPr lang="en-US" altLang="ko-KR" dirty="0"/>
                <a:t>16</a:t>
              </a:r>
            </a:p>
            <a:p>
              <a:pPr algn="ctr"/>
              <a:r>
                <a:rPr lang="en-US" altLang="ko-KR" dirty="0"/>
                <a:t>18</a:t>
              </a: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EE719486-498E-4B56-9CA3-5C3B56984DB9}"/>
                </a:ext>
              </a:extLst>
            </p:cNvPr>
            <p:cNvSpPr/>
            <p:nvPr/>
          </p:nvSpPr>
          <p:spPr>
            <a:xfrm>
              <a:off x="6780667" y="2317890"/>
              <a:ext cx="469076" cy="173973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11</a:t>
              </a:r>
            </a:p>
            <a:p>
              <a:pPr algn="ctr"/>
              <a:r>
                <a:rPr lang="en-US" altLang="ko-KR" dirty="0"/>
                <a:t>13</a:t>
              </a:r>
            </a:p>
            <a:p>
              <a:pPr algn="ctr"/>
              <a:r>
                <a:rPr lang="en-US" altLang="ko-KR" dirty="0"/>
                <a:t>15</a:t>
              </a:r>
            </a:p>
            <a:p>
              <a:pPr algn="ctr"/>
              <a:r>
                <a:rPr lang="en-US" altLang="ko-KR" dirty="0"/>
                <a:t>17</a:t>
              </a:r>
            </a:p>
            <a:p>
              <a:pPr algn="ctr"/>
              <a:r>
                <a:rPr lang="en-US" altLang="ko-KR" dirty="0"/>
                <a:t>18</a:t>
              </a:r>
              <a:endParaRPr lang="ko-KR" altLang="en-US" dirty="0"/>
            </a:p>
          </p:txBody>
        </p:sp>
        <p:cxnSp>
          <p:nvCxnSpPr>
            <p:cNvPr id="23" name="연결선: 구부러짐 22">
              <a:extLst>
                <a:ext uri="{FF2B5EF4-FFF2-40B4-BE49-F238E27FC236}">
                  <a16:creationId xmlns:a16="http://schemas.microsoft.com/office/drawing/2014/main" id="{754E5AD0-CE43-418E-BDFF-B93C7E36E0D4}"/>
                </a:ext>
              </a:extLst>
            </p:cNvPr>
            <p:cNvCxnSpPr>
              <a:cxnSpLocks/>
              <a:stCxn id="21" idx="2"/>
              <a:endCxn id="22" idx="2"/>
            </p:cNvCxnSpPr>
            <p:nvPr/>
          </p:nvCxnSpPr>
          <p:spPr>
            <a:xfrm rot="5400000" flipH="1" flipV="1">
              <a:off x="6434302" y="3476723"/>
              <a:ext cx="1" cy="1161803"/>
            </a:xfrm>
            <a:prstGeom prst="curvedConnector3">
              <a:avLst>
                <a:gd name="adj1" fmla="val -22860000000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97BDFE3-3FB2-4578-B659-A6BDB0A8C335}"/>
                </a:ext>
              </a:extLst>
            </p:cNvPr>
            <p:cNvSpPr txBox="1"/>
            <p:nvPr/>
          </p:nvSpPr>
          <p:spPr>
            <a:xfrm>
              <a:off x="5269875" y="4250002"/>
              <a:ext cx="1061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평균</a:t>
              </a:r>
              <a:r>
                <a:rPr lang="en-US" altLang="ko-KR" dirty="0"/>
                <a:t>=14</a:t>
              </a:r>
              <a:endParaRPr lang="ko-KR" alt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C177B5-D73C-4674-91C1-50C0376E328E}"/>
                </a:ext>
              </a:extLst>
            </p:cNvPr>
            <p:cNvSpPr txBox="1"/>
            <p:nvPr/>
          </p:nvSpPr>
          <p:spPr>
            <a:xfrm>
              <a:off x="6514825" y="4250002"/>
              <a:ext cx="1061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평균</a:t>
              </a:r>
              <a:r>
                <a:rPr lang="en-US" altLang="ko-KR" dirty="0"/>
                <a:t>=15</a:t>
              </a:r>
              <a:endParaRPr lang="ko-KR" altLang="en-US" dirty="0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B76FB618-2EA9-4159-9297-9595D1DE98F6}"/>
                </a:ext>
              </a:extLst>
            </p:cNvPr>
            <p:cNvSpPr/>
            <p:nvPr/>
          </p:nvSpPr>
          <p:spPr>
            <a:xfrm>
              <a:off x="7942470" y="2317891"/>
              <a:ext cx="469076" cy="1739734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9</a:t>
              </a:r>
            </a:p>
            <a:p>
              <a:pPr algn="ctr"/>
              <a:r>
                <a:rPr lang="en-US" altLang="ko-KR" dirty="0"/>
                <a:t>11</a:t>
              </a:r>
            </a:p>
            <a:p>
              <a:pPr algn="ctr"/>
              <a:r>
                <a:rPr lang="en-US" altLang="ko-KR" dirty="0"/>
                <a:t>13</a:t>
              </a:r>
            </a:p>
            <a:p>
              <a:pPr algn="ctr"/>
              <a:r>
                <a:rPr lang="en-US" altLang="ko-KR" dirty="0"/>
                <a:t>15</a:t>
              </a:r>
            </a:p>
            <a:p>
              <a:pPr algn="ctr"/>
              <a:r>
                <a:rPr lang="en-US" altLang="ko-KR" dirty="0"/>
                <a:t>17</a:t>
              </a:r>
              <a:endParaRPr lang="ko-KR" altLang="en-US" dirty="0"/>
            </a:p>
          </p:txBody>
        </p:sp>
        <p:cxnSp>
          <p:nvCxnSpPr>
            <p:cNvPr id="29" name="연결선: 구부러짐 28">
              <a:extLst>
                <a:ext uri="{FF2B5EF4-FFF2-40B4-BE49-F238E27FC236}">
                  <a16:creationId xmlns:a16="http://schemas.microsoft.com/office/drawing/2014/main" id="{3946622D-68AD-4E68-A52E-494898E7D26C}"/>
                </a:ext>
              </a:extLst>
            </p:cNvPr>
            <p:cNvCxnSpPr>
              <a:cxnSpLocks/>
              <a:endCxn id="28" idx="2"/>
            </p:cNvCxnSpPr>
            <p:nvPr/>
          </p:nvCxnSpPr>
          <p:spPr>
            <a:xfrm rot="5400000" flipH="1" flipV="1">
              <a:off x="7596105" y="3476724"/>
              <a:ext cx="1" cy="1161803"/>
            </a:xfrm>
            <a:prstGeom prst="curvedConnector3">
              <a:avLst>
                <a:gd name="adj1" fmla="val -22860000000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0B2E775-16FF-4A17-BF62-1863802B7A03}"/>
                </a:ext>
              </a:extLst>
            </p:cNvPr>
            <p:cNvSpPr txBox="1"/>
            <p:nvPr/>
          </p:nvSpPr>
          <p:spPr>
            <a:xfrm>
              <a:off x="7646253" y="4250002"/>
              <a:ext cx="1061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평균</a:t>
              </a:r>
              <a:r>
                <a:rPr lang="en-US" altLang="ko-KR" dirty="0"/>
                <a:t>=13</a:t>
              </a:r>
              <a:endParaRPr lang="ko-KR" alt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E05D814-BAD6-45D9-8DED-E4C08B748377}"/>
              </a:ext>
            </a:extLst>
          </p:cNvPr>
          <p:cNvSpPr txBox="1"/>
          <p:nvPr/>
        </p:nvSpPr>
        <p:spPr>
          <a:xfrm>
            <a:off x="9711267" y="268418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2</a:t>
            </a:r>
            <a:endParaRPr lang="ko-KR" altLang="en-US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B2FBE6-A296-49D7-9AA0-809BB19F7993}"/>
              </a:ext>
            </a:extLst>
          </p:cNvPr>
          <p:cNvSpPr txBox="1"/>
          <p:nvPr/>
        </p:nvSpPr>
        <p:spPr>
          <a:xfrm>
            <a:off x="10638207" y="268418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2</a:t>
            </a:r>
            <a:endParaRPr lang="ko-KR" altLang="en-US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C6FD93-5C80-45C2-A7A4-61A39AA1E044}"/>
              </a:ext>
            </a:extLst>
          </p:cNvPr>
          <p:cNvSpPr txBox="1"/>
          <p:nvPr/>
        </p:nvSpPr>
        <p:spPr>
          <a:xfrm>
            <a:off x="11548213" y="268418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2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9018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/>
      <p:bldP spid="27" grpId="0"/>
      <p:bldP spid="4" grpId="0"/>
      <p:bldP spid="26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DF0783-2C8F-4D81-873E-B77E7F26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38361" cy="792719"/>
          </a:xfrm>
        </p:spPr>
        <p:txBody>
          <a:bodyPr>
            <a:normAutofit/>
          </a:bodyPr>
          <a:lstStyle/>
          <a:p>
            <a:r>
              <a:rPr lang="en-US" altLang="ko-KR" sz="3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1) 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여러 집단의 평균비교와 분산분석</a:t>
            </a:r>
            <a:endParaRPr lang="ko-KR" altLang="en-US" sz="66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2E91A6-EB0B-4694-B013-B47710497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8127"/>
            <a:ext cx="10515600" cy="5242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여러 집단의 평균 비교는 어떻게 하는가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?</a:t>
            </a:r>
            <a:endParaRPr lang="ko-KR" altLang="en-US" sz="2400" kern="0" spc="-5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endParaRPr lang="ko-KR" altLang="en-US" sz="3200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DAA39446-45B8-41F2-A94D-9F741489E417}"/>
              </a:ext>
            </a:extLst>
          </p:cNvPr>
          <p:cNvGrpSpPr/>
          <p:nvPr/>
        </p:nvGrpSpPr>
        <p:grpSpPr>
          <a:xfrm>
            <a:off x="1329633" y="1756182"/>
            <a:ext cx="2587568" cy="2863152"/>
            <a:chOff x="1329633" y="1756182"/>
            <a:chExt cx="2587568" cy="28631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532E8A2-6BB2-4E82-9443-F88F29242993}"/>
                </a:ext>
              </a:extLst>
            </p:cNvPr>
            <p:cNvSpPr txBox="1"/>
            <p:nvPr/>
          </p:nvSpPr>
          <p:spPr>
            <a:xfrm>
              <a:off x="1329633" y="1756182"/>
              <a:ext cx="2587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예</a:t>
              </a:r>
              <a:r>
                <a:rPr lang="en-US" altLang="ko-KR" dirty="0"/>
                <a:t>&gt;</a:t>
              </a:r>
              <a:r>
                <a:rPr lang="ko-KR" altLang="en-US" dirty="0"/>
                <a:t> 두집단의 평균비교</a:t>
              </a: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2503A1DC-8146-44C4-87B2-87F98F7AD229}"/>
                </a:ext>
              </a:extLst>
            </p:cNvPr>
            <p:cNvSpPr/>
            <p:nvPr/>
          </p:nvSpPr>
          <p:spPr>
            <a:xfrm>
              <a:off x="1727456" y="2317891"/>
              <a:ext cx="469076" cy="1739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10</a:t>
              </a:r>
            </a:p>
            <a:p>
              <a:pPr algn="ctr"/>
              <a:r>
                <a:rPr lang="en-US" altLang="ko-KR" dirty="0"/>
                <a:t>12</a:t>
              </a:r>
            </a:p>
            <a:p>
              <a:pPr algn="ctr"/>
              <a:r>
                <a:rPr lang="en-US" altLang="ko-KR" dirty="0"/>
                <a:t>14</a:t>
              </a:r>
            </a:p>
            <a:p>
              <a:pPr algn="ctr"/>
              <a:r>
                <a:rPr lang="en-US" altLang="ko-KR" dirty="0"/>
                <a:t>16</a:t>
              </a:r>
            </a:p>
            <a:p>
              <a:pPr algn="ctr"/>
              <a:r>
                <a:rPr lang="en-US" altLang="ko-KR" dirty="0"/>
                <a:t>18</a:t>
              </a: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EF5A245B-F619-461B-AF68-B6206EC3EE26}"/>
                </a:ext>
              </a:extLst>
            </p:cNvPr>
            <p:cNvSpPr/>
            <p:nvPr/>
          </p:nvSpPr>
          <p:spPr>
            <a:xfrm>
              <a:off x="2889259" y="2317890"/>
              <a:ext cx="469076" cy="173973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11</a:t>
              </a:r>
            </a:p>
            <a:p>
              <a:pPr algn="ctr"/>
              <a:r>
                <a:rPr lang="en-US" altLang="ko-KR" dirty="0"/>
                <a:t>13</a:t>
              </a:r>
            </a:p>
            <a:p>
              <a:pPr algn="ctr"/>
              <a:r>
                <a:rPr lang="en-US" altLang="ko-KR" dirty="0"/>
                <a:t>15</a:t>
              </a:r>
            </a:p>
            <a:p>
              <a:pPr algn="ctr"/>
              <a:r>
                <a:rPr lang="en-US" altLang="ko-KR" dirty="0"/>
                <a:t>17</a:t>
              </a:r>
            </a:p>
            <a:p>
              <a:pPr algn="ctr"/>
              <a:r>
                <a:rPr lang="en-US" altLang="ko-KR" dirty="0"/>
                <a:t>18</a:t>
              </a:r>
              <a:endParaRPr lang="ko-KR" altLang="en-US" dirty="0"/>
            </a:p>
          </p:txBody>
        </p:sp>
        <p:cxnSp>
          <p:nvCxnSpPr>
            <p:cNvPr id="10" name="연결선: 구부러짐 9">
              <a:extLst>
                <a:ext uri="{FF2B5EF4-FFF2-40B4-BE49-F238E27FC236}">
                  <a16:creationId xmlns:a16="http://schemas.microsoft.com/office/drawing/2014/main" id="{D1BE80AF-C0C8-4CDA-87F1-0D3E000A5F37}"/>
                </a:ext>
              </a:extLst>
            </p:cNvPr>
            <p:cNvCxnSpPr>
              <a:cxnSpLocks/>
              <a:stCxn id="7" idx="2"/>
              <a:endCxn id="8" idx="2"/>
            </p:cNvCxnSpPr>
            <p:nvPr/>
          </p:nvCxnSpPr>
          <p:spPr>
            <a:xfrm rot="5400000" flipH="1" flipV="1">
              <a:off x="2542894" y="3476723"/>
              <a:ext cx="1" cy="1161803"/>
            </a:xfrm>
            <a:prstGeom prst="curvedConnector3">
              <a:avLst>
                <a:gd name="adj1" fmla="val -22860000000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B59D12-5960-4BE6-8979-7057F2CD9731}"/>
                </a:ext>
              </a:extLst>
            </p:cNvPr>
            <p:cNvSpPr txBox="1"/>
            <p:nvPr/>
          </p:nvSpPr>
          <p:spPr>
            <a:xfrm>
              <a:off x="1378467" y="4250002"/>
              <a:ext cx="1061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평균</a:t>
              </a:r>
              <a:r>
                <a:rPr lang="en-US" altLang="ko-KR" dirty="0"/>
                <a:t>=14</a:t>
              </a:r>
              <a:endParaRPr lang="ko-KR" alt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DB83C9-0200-43AE-99D4-FF89EB5F0FEA}"/>
                </a:ext>
              </a:extLst>
            </p:cNvPr>
            <p:cNvSpPr txBox="1"/>
            <p:nvPr/>
          </p:nvSpPr>
          <p:spPr>
            <a:xfrm>
              <a:off x="2623417" y="4250002"/>
              <a:ext cx="1061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평균</a:t>
              </a:r>
              <a:r>
                <a:rPr lang="en-US" altLang="ko-KR" dirty="0"/>
                <a:t>=15</a:t>
              </a:r>
              <a:endParaRPr lang="ko-KR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FF4281F-2D9B-4D42-9DF6-4059C4C619EC}"/>
                  </a:ext>
                </a:extLst>
              </p:cNvPr>
              <p:cNvSpPr txBox="1"/>
              <p:nvPr/>
            </p:nvSpPr>
            <p:spPr>
              <a:xfrm>
                <a:off x="3763592" y="2888549"/>
                <a:ext cx="1297663" cy="10264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altLang="ko-K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16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altLang="ko-K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ko-KR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FF4281F-2D9B-4D42-9DF6-4059C4C61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592" y="2888549"/>
                <a:ext cx="1297663" cy="1026435"/>
              </a:xfrm>
              <a:prstGeom prst="rect">
                <a:avLst/>
              </a:prstGeom>
              <a:blipFill>
                <a:blip r:embed="rId3"/>
                <a:stretch>
                  <a:fillRect b="-5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그룹 11">
            <a:extLst>
              <a:ext uri="{FF2B5EF4-FFF2-40B4-BE49-F238E27FC236}">
                <a16:creationId xmlns:a16="http://schemas.microsoft.com/office/drawing/2014/main" id="{C967C6B8-5A76-49B5-A709-B871DE61B983}"/>
              </a:ext>
            </a:extLst>
          </p:cNvPr>
          <p:cNvGrpSpPr/>
          <p:nvPr/>
        </p:nvGrpSpPr>
        <p:grpSpPr>
          <a:xfrm>
            <a:off x="5269875" y="1763930"/>
            <a:ext cx="6864169" cy="2864086"/>
            <a:chOff x="5269875" y="1763930"/>
            <a:chExt cx="6864169" cy="2864086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5929C1B1-0326-46B6-8600-F5724E4A0496}"/>
                </a:ext>
              </a:extLst>
            </p:cNvPr>
            <p:cNvGrpSpPr/>
            <p:nvPr/>
          </p:nvGrpSpPr>
          <p:grpSpPr>
            <a:xfrm>
              <a:off x="5269875" y="1763930"/>
              <a:ext cx="2796945" cy="2863154"/>
              <a:chOff x="5269875" y="1756180"/>
              <a:chExt cx="2796945" cy="2863154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AFFA92-1029-426B-973F-43A1DF0C9CA0}"/>
                  </a:ext>
                </a:extLst>
              </p:cNvPr>
              <p:cNvSpPr txBox="1"/>
              <p:nvPr/>
            </p:nvSpPr>
            <p:spPr>
              <a:xfrm>
                <a:off x="5397500" y="1756180"/>
                <a:ext cx="2669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dirty="0"/>
                  <a:t>예</a:t>
                </a:r>
                <a:r>
                  <a:rPr lang="en-US" altLang="ko-KR" dirty="0"/>
                  <a:t>&gt;</a:t>
                </a:r>
                <a:r>
                  <a:rPr lang="ko-KR" altLang="en-US" dirty="0"/>
                  <a:t> 두 </a:t>
                </a:r>
                <a:r>
                  <a:rPr lang="ko-KR" altLang="en-US" dirty="0" err="1"/>
                  <a:t>집단씩</a:t>
                </a:r>
                <a:r>
                  <a:rPr lang="ko-KR" altLang="en-US" dirty="0"/>
                  <a:t> 평균비교</a:t>
                </a:r>
              </a:p>
            </p:txBody>
          </p:sp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C91D1CC5-7C19-43D9-A503-6BBBE648DF03}"/>
                  </a:ext>
                </a:extLst>
              </p:cNvPr>
              <p:cNvSpPr/>
              <p:nvPr/>
            </p:nvSpPr>
            <p:spPr>
              <a:xfrm>
                <a:off x="5618864" y="2317891"/>
                <a:ext cx="469076" cy="17397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10</a:t>
                </a:r>
              </a:p>
              <a:p>
                <a:pPr algn="ctr"/>
                <a:r>
                  <a:rPr lang="en-US" altLang="ko-KR" dirty="0"/>
                  <a:t>12</a:t>
                </a:r>
              </a:p>
              <a:p>
                <a:pPr algn="ctr"/>
                <a:r>
                  <a:rPr lang="en-US" altLang="ko-KR" dirty="0"/>
                  <a:t>14</a:t>
                </a:r>
              </a:p>
              <a:p>
                <a:pPr algn="ctr"/>
                <a:r>
                  <a:rPr lang="en-US" altLang="ko-KR" dirty="0"/>
                  <a:t>16</a:t>
                </a:r>
              </a:p>
              <a:p>
                <a:pPr algn="ctr"/>
                <a:r>
                  <a:rPr lang="en-US" altLang="ko-KR" dirty="0"/>
                  <a:t>18</a:t>
                </a:r>
              </a:p>
            </p:txBody>
          </p: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EE719486-498E-4B56-9CA3-5C3B56984DB9}"/>
                  </a:ext>
                </a:extLst>
              </p:cNvPr>
              <p:cNvSpPr/>
              <p:nvPr/>
            </p:nvSpPr>
            <p:spPr>
              <a:xfrm>
                <a:off x="6555944" y="2317890"/>
                <a:ext cx="469076" cy="1739734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11</a:t>
                </a:r>
              </a:p>
              <a:p>
                <a:pPr algn="ctr"/>
                <a:r>
                  <a:rPr lang="en-US" altLang="ko-KR" dirty="0"/>
                  <a:t>13</a:t>
                </a:r>
              </a:p>
              <a:p>
                <a:pPr algn="ctr"/>
                <a:r>
                  <a:rPr lang="en-US" altLang="ko-KR" dirty="0"/>
                  <a:t>15</a:t>
                </a:r>
              </a:p>
              <a:p>
                <a:pPr algn="ctr"/>
                <a:r>
                  <a:rPr lang="en-US" altLang="ko-KR" dirty="0"/>
                  <a:t>17</a:t>
                </a:r>
              </a:p>
              <a:p>
                <a:pPr algn="ctr"/>
                <a:r>
                  <a:rPr lang="en-US" altLang="ko-KR" dirty="0"/>
                  <a:t>18</a:t>
                </a:r>
                <a:endParaRPr lang="ko-KR" altLang="en-US" dirty="0"/>
              </a:p>
            </p:txBody>
          </p:sp>
          <p:cxnSp>
            <p:nvCxnSpPr>
              <p:cNvPr id="23" name="연결선: 구부러짐 22">
                <a:extLst>
                  <a:ext uri="{FF2B5EF4-FFF2-40B4-BE49-F238E27FC236}">
                    <a16:creationId xmlns:a16="http://schemas.microsoft.com/office/drawing/2014/main" id="{754E5AD0-CE43-418E-BDFF-B93C7E36E0D4}"/>
                  </a:ext>
                </a:extLst>
              </p:cNvPr>
              <p:cNvCxnSpPr>
                <a:cxnSpLocks/>
                <a:stCxn id="21" idx="2"/>
                <a:endCxn id="22" idx="2"/>
              </p:cNvCxnSpPr>
              <p:nvPr/>
            </p:nvCxnSpPr>
            <p:spPr>
              <a:xfrm rot="5400000" flipH="1" flipV="1">
                <a:off x="6321941" y="3589085"/>
                <a:ext cx="1" cy="937080"/>
              </a:xfrm>
              <a:prstGeom prst="curvedConnector3">
                <a:avLst>
                  <a:gd name="adj1" fmla="val -22860000000"/>
                </a:avLst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97BDFE3-3FB2-4578-B659-A6BDB0A8C335}"/>
                  </a:ext>
                </a:extLst>
              </p:cNvPr>
              <p:cNvSpPr txBox="1"/>
              <p:nvPr/>
            </p:nvSpPr>
            <p:spPr>
              <a:xfrm>
                <a:off x="5269875" y="4250002"/>
                <a:ext cx="10615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dirty="0"/>
                  <a:t>평균</a:t>
                </a:r>
                <a:r>
                  <a:rPr lang="en-US" altLang="ko-KR" dirty="0"/>
                  <a:t>=14</a:t>
                </a:r>
                <a:endParaRPr lang="ko-KR" altLang="en-US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BC177B5-D73C-4674-91C1-50C0376E328E}"/>
                  </a:ext>
                </a:extLst>
              </p:cNvPr>
              <p:cNvSpPr txBox="1"/>
              <p:nvPr/>
            </p:nvSpPr>
            <p:spPr>
              <a:xfrm>
                <a:off x="6305602" y="4250002"/>
                <a:ext cx="10615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dirty="0"/>
                  <a:t>평균</a:t>
                </a:r>
                <a:r>
                  <a:rPr lang="en-US" altLang="ko-KR" dirty="0"/>
                  <a:t>=15</a:t>
                </a:r>
                <a:endParaRPr lang="ko-KR" altLang="en-US" dirty="0"/>
              </a:p>
            </p:txBody>
          </p:sp>
        </p:grp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1DF8713E-0C37-4617-8E84-5B69090F5563}"/>
                </a:ext>
              </a:extLst>
            </p:cNvPr>
            <p:cNvSpPr/>
            <p:nvPr/>
          </p:nvSpPr>
          <p:spPr>
            <a:xfrm>
              <a:off x="7921363" y="2306686"/>
              <a:ext cx="469076" cy="1739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10</a:t>
              </a:r>
            </a:p>
            <a:p>
              <a:pPr algn="ctr"/>
              <a:r>
                <a:rPr lang="en-US" altLang="ko-KR" dirty="0"/>
                <a:t>12</a:t>
              </a:r>
            </a:p>
            <a:p>
              <a:pPr algn="ctr"/>
              <a:r>
                <a:rPr lang="en-US" altLang="ko-KR" dirty="0"/>
                <a:t>14</a:t>
              </a:r>
            </a:p>
            <a:p>
              <a:pPr algn="ctr"/>
              <a:r>
                <a:rPr lang="en-US" altLang="ko-KR" dirty="0"/>
                <a:t>16</a:t>
              </a:r>
            </a:p>
            <a:p>
              <a:pPr algn="ctr"/>
              <a:r>
                <a:rPr lang="en-US" altLang="ko-KR" dirty="0"/>
                <a:t>18</a:t>
              </a: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FE0DA79C-3CFC-44B8-96E4-4FF1BA6AC716}"/>
                </a:ext>
              </a:extLst>
            </p:cNvPr>
            <p:cNvSpPr/>
            <p:nvPr/>
          </p:nvSpPr>
          <p:spPr>
            <a:xfrm>
              <a:off x="10288658" y="2271395"/>
              <a:ext cx="469076" cy="173973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11</a:t>
              </a:r>
            </a:p>
            <a:p>
              <a:pPr algn="ctr"/>
              <a:r>
                <a:rPr lang="en-US" altLang="ko-KR" dirty="0"/>
                <a:t>13</a:t>
              </a:r>
            </a:p>
            <a:p>
              <a:pPr algn="ctr"/>
              <a:r>
                <a:rPr lang="en-US" altLang="ko-KR" dirty="0"/>
                <a:t>15</a:t>
              </a:r>
            </a:p>
            <a:p>
              <a:pPr algn="ctr"/>
              <a:r>
                <a:rPr lang="en-US" altLang="ko-KR" dirty="0"/>
                <a:t>17</a:t>
              </a:r>
            </a:p>
            <a:p>
              <a:pPr algn="ctr"/>
              <a:r>
                <a:rPr lang="en-US" altLang="ko-KR" dirty="0"/>
                <a:t>18</a:t>
              </a:r>
              <a:endParaRPr lang="ko-KR" alt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430A662-A893-4652-8D5C-6B37BD25B5AF}"/>
                </a:ext>
              </a:extLst>
            </p:cNvPr>
            <p:cNvSpPr txBox="1"/>
            <p:nvPr/>
          </p:nvSpPr>
          <p:spPr>
            <a:xfrm>
              <a:off x="7625146" y="4257752"/>
              <a:ext cx="1061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평균</a:t>
              </a:r>
              <a:r>
                <a:rPr lang="en-US" altLang="ko-KR" dirty="0"/>
                <a:t>=14</a:t>
              </a:r>
              <a:endParaRPr lang="ko-KR" alt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C9D2E1F-D153-41F1-B893-5B02C6CAA19B}"/>
                </a:ext>
              </a:extLst>
            </p:cNvPr>
            <p:cNvSpPr txBox="1"/>
            <p:nvPr/>
          </p:nvSpPr>
          <p:spPr>
            <a:xfrm>
              <a:off x="10056438" y="4257752"/>
              <a:ext cx="1061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평균</a:t>
              </a:r>
              <a:r>
                <a:rPr lang="en-US" altLang="ko-KR" dirty="0"/>
                <a:t>=15</a:t>
              </a:r>
              <a:endParaRPr lang="ko-KR" altLang="en-US" dirty="0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F7BCF531-78CB-4435-9ECE-5E8670DE9656}"/>
                </a:ext>
              </a:extLst>
            </p:cNvPr>
            <p:cNvSpPr/>
            <p:nvPr/>
          </p:nvSpPr>
          <p:spPr>
            <a:xfrm>
              <a:off x="11302097" y="2271397"/>
              <a:ext cx="469076" cy="1739734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9</a:t>
              </a:r>
            </a:p>
            <a:p>
              <a:pPr algn="ctr"/>
              <a:r>
                <a:rPr lang="en-US" altLang="ko-KR" dirty="0"/>
                <a:t>11</a:t>
              </a:r>
            </a:p>
            <a:p>
              <a:pPr algn="ctr"/>
              <a:r>
                <a:rPr lang="en-US" altLang="ko-KR" dirty="0"/>
                <a:t>13</a:t>
              </a:r>
            </a:p>
            <a:p>
              <a:pPr algn="ctr"/>
              <a:r>
                <a:rPr lang="en-US" altLang="ko-KR" dirty="0"/>
                <a:t>15</a:t>
              </a:r>
            </a:p>
            <a:p>
              <a:pPr algn="ctr"/>
              <a:r>
                <a:rPr lang="en-US" altLang="ko-KR" dirty="0"/>
                <a:t>17</a:t>
              </a:r>
              <a:endParaRPr lang="ko-KR" alt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3F43AF7-03FF-4B9B-9A47-D7AC36574C6B}"/>
                </a:ext>
              </a:extLst>
            </p:cNvPr>
            <p:cNvSpPr txBox="1"/>
            <p:nvPr/>
          </p:nvSpPr>
          <p:spPr>
            <a:xfrm>
              <a:off x="8727335" y="4258684"/>
              <a:ext cx="1061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평균</a:t>
              </a:r>
              <a:r>
                <a:rPr lang="en-US" altLang="ko-KR" dirty="0"/>
                <a:t>=13</a:t>
              </a:r>
              <a:endParaRPr lang="ko-KR" altLang="en-US" dirty="0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96283F30-CA09-417A-A180-16C4B9535292}"/>
                </a:ext>
              </a:extLst>
            </p:cNvPr>
            <p:cNvSpPr/>
            <p:nvPr/>
          </p:nvSpPr>
          <p:spPr>
            <a:xfrm>
              <a:off x="8898295" y="2302227"/>
              <a:ext cx="469076" cy="1739734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9</a:t>
              </a:r>
            </a:p>
            <a:p>
              <a:pPr algn="ctr"/>
              <a:r>
                <a:rPr lang="en-US" altLang="ko-KR" dirty="0"/>
                <a:t>11</a:t>
              </a:r>
            </a:p>
            <a:p>
              <a:pPr algn="ctr"/>
              <a:r>
                <a:rPr lang="en-US" altLang="ko-KR" dirty="0"/>
                <a:t>13</a:t>
              </a:r>
            </a:p>
            <a:p>
              <a:pPr algn="ctr"/>
              <a:r>
                <a:rPr lang="en-US" altLang="ko-KR" dirty="0"/>
                <a:t>15</a:t>
              </a:r>
            </a:p>
            <a:p>
              <a:pPr algn="ctr"/>
              <a:r>
                <a:rPr lang="en-US" altLang="ko-KR" dirty="0"/>
                <a:t>17</a:t>
              </a:r>
              <a:endParaRPr lang="ko-KR" alt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B2046BF-393F-4294-8B12-7834BF409F1E}"/>
                </a:ext>
              </a:extLst>
            </p:cNvPr>
            <p:cNvSpPr txBox="1"/>
            <p:nvPr/>
          </p:nvSpPr>
          <p:spPr>
            <a:xfrm>
              <a:off x="11072535" y="4257752"/>
              <a:ext cx="1061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평균</a:t>
              </a:r>
              <a:r>
                <a:rPr lang="en-US" altLang="ko-KR" dirty="0"/>
                <a:t>=13</a:t>
              </a:r>
              <a:endParaRPr lang="ko-KR" altLang="en-US" dirty="0"/>
            </a:p>
          </p:txBody>
        </p:sp>
        <p:cxnSp>
          <p:nvCxnSpPr>
            <p:cNvPr id="43" name="연결선: 구부러짐 42">
              <a:extLst>
                <a:ext uri="{FF2B5EF4-FFF2-40B4-BE49-F238E27FC236}">
                  <a16:creationId xmlns:a16="http://schemas.microsoft.com/office/drawing/2014/main" id="{2E8A21C7-6A1C-42F5-994C-311A7E1165AA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1072535" y="3430227"/>
              <a:ext cx="1" cy="1161803"/>
            </a:xfrm>
            <a:prstGeom prst="curvedConnector3">
              <a:avLst>
                <a:gd name="adj1" fmla="val -22860000000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연결선: 구부러짐 43">
              <a:extLst>
                <a:ext uri="{FF2B5EF4-FFF2-40B4-BE49-F238E27FC236}">
                  <a16:creationId xmlns:a16="http://schemas.microsoft.com/office/drawing/2014/main" id="{06C3C304-189B-4B27-8AC6-65A0FB8F90BF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682091" y="3435667"/>
              <a:ext cx="1" cy="1161803"/>
            </a:xfrm>
            <a:prstGeom prst="curvedConnector3">
              <a:avLst>
                <a:gd name="adj1" fmla="val -22860000000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0E5A599-CE73-43C6-8384-71B2576C8830}"/>
              </a:ext>
            </a:extLst>
          </p:cNvPr>
          <p:cNvSpPr txBox="1"/>
          <p:nvPr/>
        </p:nvSpPr>
        <p:spPr>
          <a:xfrm>
            <a:off x="6293931" y="4934702"/>
            <a:ext cx="43120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dirty="0"/>
              <a:t>0.95</a:t>
            </a:r>
            <a:endParaRPr lang="ko-KR" alt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AFB8526-28AE-4E3F-B2CB-95B6DBFD0BB9}"/>
              </a:ext>
            </a:extLst>
          </p:cNvPr>
          <p:cNvSpPr txBox="1"/>
          <p:nvPr/>
        </p:nvSpPr>
        <p:spPr>
          <a:xfrm>
            <a:off x="8492559" y="4934702"/>
            <a:ext cx="43120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dirty="0"/>
              <a:t>0.95</a:t>
            </a:r>
            <a:endParaRPr lang="ko-KR" alt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6DE55F1-D995-484E-AFF9-94CB18F4984D}"/>
              </a:ext>
            </a:extLst>
          </p:cNvPr>
          <p:cNvSpPr txBox="1"/>
          <p:nvPr/>
        </p:nvSpPr>
        <p:spPr>
          <a:xfrm>
            <a:off x="10945352" y="4934702"/>
            <a:ext cx="43120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dirty="0"/>
              <a:t>0.95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99A6CFB-C674-45D5-A029-5C403A9885BE}"/>
                  </a:ext>
                </a:extLst>
              </p:cNvPr>
              <p:cNvSpPr txBox="1"/>
              <p:nvPr/>
            </p:nvSpPr>
            <p:spPr>
              <a:xfrm>
                <a:off x="7713686" y="5525797"/>
                <a:ext cx="14843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0.95</m:t>
                          </m:r>
                        </m:e>
                        <m:sup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i="1" dirty="0" smtClean="0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857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99A6CFB-C674-45D5-A029-5C403A988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686" y="5525797"/>
                <a:ext cx="1484317" cy="276999"/>
              </a:xfrm>
              <a:prstGeom prst="rect">
                <a:avLst/>
              </a:prstGeom>
              <a:blipFill>
                <a:blip r:embed="rId4"/>
                <a:stretch>
                  <a:fillRect l="-2049" r="-2869" b="-108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F31D3295-428F-43B8-8995-F065C648698B}"/>
              </a:ext>
            </a:extLst>
          </p:cNvPr>
          <p:cNvSpPr txBox="1"/>
          <p:nvPr/>
        </p:nvSpPr>
        <p:spPr>
          <a:xfrm>
            <a:off x="811716" y="4825246"/>
            <a:ext cx="464259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전체집단을 두 개씩 짝지어서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모든 가능한 쌍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(pair)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에 대해 두 모평균의 차이를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t-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검정하는 것은 통계적으로 적절하지 못</a:t>
            </a:r>
            <a:r>
              <a:rPr lang="ko-KR" altLang="en-US" sz="1800" kern="0" spc="-50" dirty="0">
                <a:solidFill>
                  <a:srgbClr val="000000"/>
                </a:solidFill>
                <a:latin typeface="+mj-ea"/>
                <a:ea typeface="+mj-ea"/>
              </a:rPr>
              <a:t>함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5930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6" grpId="0"/>
      <p:bldP spid="47" grpId="0"/>
      <p:bldP spid="48" grpId="0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DF0783-2C8F-4D81-873E-B77E7F26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38361" cy="792719"/>
          </a:xfrm>
        </p:spPr>
        <p:txBody>
          <a:bodyPr>
            <a:normAutofit/>
          </a:bodyPr>
          <a:lstStyle/>
          <a:p>
            <a:r>
              <a:rPr lang="en-US" altLang="ko-KR" sz="3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1) 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여러 집단의 평균비교와 분산분석</a:t>
            </a:r>
            <a:endParaRPr lang="ko-KR" altLang="en-US" sz="66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2E91A6-EB0B-4694-B013-B47710497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8127"/>
            <a:ext cx="10515600" cy="5242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여러 집단의 평균 비교는 어떻게 하는가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?</a:t>
            </a:r>
            <a:endParaRPr lang="ko-KR" altLang="en-US" sz="2400" kern="0" spc="-5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endParaRPr lang="ko-KR" altLang="en-US" sz="3200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DAA39446-45B8-41F2-A94D-9F741489E417}"/>
              </a:ext>
            </a:extLst>
          </p:cNvPr>
          <p:cNvGrpSpPr/>
          <p:nvPr/>
        </p:nvGrpSpPr>
        <p:grpSpPr>
          <a:xfrm>
            <a:off x="1329633" y="1756182"/>
            <a:ext cx="2587568" cy="2863152"/>
            <a:chOff x="1329633" y="1756182"/>
            <a:chExt cx="2587568" cy="28631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532E8A2-6BB2-4E82-9443-F88F29242993}"/>
                </a:ext>
              </a:extLst>
            </p:cNvPr>
            <p:cNvSpPr txBox="1"/>
            <p:nvPr/>
          </p:nvSpPr>
          <p:spPr>
            <a:xfrm>
              <a:off x="1329633" y="1756182"/>
              <a:ext cx="2587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예</a:t>
              </a:r>
              <a:r>
                <a:rPr lang="en-US" altLang="ko-KR" dirty="0"/>
                <a:t>&gt;</a:t>
              </a:r>
              <a:r>
                <a:rPr lang="ko-KR" altLang="en-US" dirty="0"/>
                <a:t> 두집단의 평균비교</a:t>
              </a: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2503A1DC-8146-44C4-87B2-87F98F7AD229}"/>
                </a:ext>
              </a:extLst>
            </p:cNvPr>
            <p:cNvSpPr/>
            <p:nvPr/>
          </p:nvSpPr>
          <p:spPr>
            <a:xfrm>
              <a:off x="1727456" y="2317891"/>
              <a:ext cx="469076" cy="1739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10</a:t>
              </a:r>
            </a:p>
            <a:p>
              <a:pPr algn="ctr"/>
              <a:r>
                <a:rPr lang="en-US" altLang="ko-KR" dirty="0"/>
                <a:t>12</a:t>
              </a:r>
            </a:p>
            <a:p>
              <a:pPr algn="ctr"/>
              <a:r>
                <a:rPr lang="en-US" altLang="ko-KR" dirty="0"/>
                <a:t>14</a:t>
              </a:r>
            </a:p>
            <a:p>
              <a:pPr algn="ctr"/>
              <a:r>
                <a:rPr lang="en-US" altLang="ko-KR" dirty="0"/>
                <a:t>16</a:t>
              </a:r>
            </a:p>
            <a:p>
              <a:pPr algn="ctr"/>
              <a:r>
                <a:rPr lang="en-US" altLang="ko-KR" dirty="0"/>
                <a:t>18</a:t>
              </a: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EF5A245B-F619-461B-AF68-B6206EC3EE26}"/>
                </a:ext>
              </a:extLst>
            </p:cNvPr>
            <p:cNvSpPr/>
            <p:nvPr/>
          </p:nvSpPr>
          <p:spPr>
            <a:xfrm>
              <a:off x="2889259" y="2317890"/>
              <a:ext cx="469076" cy="173973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11</a:t>
              </a:r>
            </a:p>
            <a:p>
              <a:pPr algn="ctr"/>
              <a:r>
                <a:rPr lang="en-US" altLang="ko-KR" dirty="0"/>
                <a:t>13</a:t>
              </a:r>
            </a:p>
            <a:p>
              <a:pPr algn="ctr"/>
              <a:r>
                <a:rPr lang="en-US" altLang="ko-KR" dirty="0"/>
                <a:t>15</a:t>
              </a:r>
            </a:p>
            <a:p>
              <a:pPr algn="ctr"/>
              <a:r>
                <a:rPr lang="en-US" altLang="ko-KR" dirty="0"/>
                <a:t>17</a:t>
              </a:r>
            </a:p>
            <a:p>
              <a:pPr algn="ctr"/>
              <a:r>
                <a:rPr lang="en-US" altLang="ko-KR" dirty="0"/>
                <a:t>18</a:t>
              </a:r>
              <a:endParaRPr lang="ko-KR" altLang="en-US" dirty="0"/>
            </a:p>
          </p:txBody>
        </p:sp>
        <p:cxnSp>
          <p:nvCxnSpPr>
            <p:cNvPr id="10" name="연결선: 구부러짐 9">
              <a:extLst>
                <a:ext uri="{FF2B5EF4-FFF2-40B4-BE49-F238E27FC236}">
                  <a16:creationId xmlns:a16="http://schemas.microsoft.com/office/drawing/2014/main" id="{D1BE80AF-C0C8-4CDA-87F1-0D3E000A5F37}"/>
                </a:ext>
              </a:extLst>
            </p:cNvPr>
            <p:cNvCxnSpPr>
              <a:cxnSpLocks/>
              <a:stCxn id="7" idx="2"/>
              <a:endCxn id="8" idx="2"/>
            </p:cNvCxnSpPr>
            <p:nvPr/>
          </p:nvCxnSpPr>
          <p:spPr>
            <a:xfrm rot="5400000" flipH="1" flipV="1">
              <a:off x="2542894" y="3476723"/>
              <a:ext cx="1" cy="1161803"/>
            </a:xfrm>
            <a:prstGeom prst="curvedConnector3">
              <a:avLst>
                <a:gd name="adj1" fmla="val -22860000000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B59D12-5960-4BE6-8979-7057F2CD9731}"/>
                </a:ext>
              </a:extLst>
            </p:cNvPr>
            <p:cNvSpPr txBox="1"/>
            <p:nvPr/>
          </p:nvSpPr>
          <p:spPr>
            <a:xfrm>
              <a:off x="1378467" y="4250002"/>
              <a:ext cx="1061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평균</a:t>
              </a:r>
              <a:r>
                <a:rPr lang="en-US" altLang="ko-KR" dirty="0"/>
                <a:t>=14</a:t>
              </a:r>
              <a:endParaRPr lang="ko-KR" alt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DB83C9-0200-43AE-99D4-FF89EB5F0FEA}"/>
                </a:ext>
              </a:extLst>
            </p:cNvPr>
            <p:cNvSpPr txBox="1"/>
            <p:nvPr/>
          </p:nvSpPr>
          <p:spPr>
            <a:xfrm>
              <a:off x="2623417" y="4250002"/>
              <a:ext cx="1061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평균</a:t>
              </a:r>
              <a:r>
                <a:rPr lang="en-US" altLang="ko-KR" dirty="0"/>
                <a:t>=15</a:t>
              </a:r>
              <a:endParaRPr lang="ko-KR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FF4281F-2D9B-4D42-9DF6-4059C4C619EC}"/>
                  </a:ext>
                </a:extLst>
              </p:cNvPr>
              <p:cNvSpPr txBox="1"/>
              <p:nvPr/>
            </p:nvSpPr>
            <p:spPr>
              <a:xfrm>
                <a:off x="3763592" y="2888549"/>
                <a:ext cx="1297663" cy="10264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altLang="ko-K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16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altLang="ko-K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ko-KR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FF4281F-2D9B-4D42-9DF6-4059C4C61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592" y="2888549"/>
                <a:ext cx="1297663" cy="1026435"/>
              </a:xfrm>
              <a:prstGeom prst="rect">
                <a:avLst/>
              </a:prstGeom>
              <a:blipFill>
                <a:blip r:embed="rId3"/>
                <a:stretch>
                  <a:fillRect b="-5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D61593B-4284-4FF4-BA40-45E832B0BE2C}"/>
                  </a:ext>
                </a:extLst>
              </p:cNvPr>
              <p:cNvSpPr txBox="1"/>
              <p:nvPr/>
            </p:nvSpPr>
            <p:spPr>
              <a:xfrm>
                <a:off x="8820515" y="2881500"/>
                <a:ext cx="2926250" cy="10264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?=</m:t>
                      </m:r>
                      <m:f>
                        <m:f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ko-K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+(</m:t>
                          </m:r>
                          <m:acc>
                            <m:accPr>
                              <m:chr m:val="̅"/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acc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16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altLang="ko-K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ko-KR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  <m:sup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D61593B-4284-4FF4-BA40-45E832B0B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515" y="2881500"/>
                <a:ext cx="2926250" cy="10264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그룹 10">
            <a:extLst>
              <a:ext uri="{FF2B5EF4-FFF2-40B4-BE49-F238E27FC236}">
                <a16:creationId xmlns:a16="http://schemas.microsoft.com/office/drawing/2014/main" id="{5929C1B1-0326-46B6-8600-F5724E4A0496}"/>
              </a:ext>
            </a:extLst>
          </p:cNvPr>
          <p:cNvGrpSpPr/>
          <p:nvPr/>
        </p:nvGrpSpPr>
        <p:grpSpPr>
          <a:xfrm>
            <a:off x="5269875" y="1756180"/>
            <a:ext cx="3437887" cy="2863154"/>
            <a:chOff x="5269875" y="1756180"/>
            <a:chExt cx="3437887" cy="286315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EAFFA92-1029-426B-973F-43A1DF0C9CA0}"/>
                </a:ext>
              </a:extLst>
            </p:cNvPr>
            <p:cNvSpPr txBox="1"/>
            <p:nvPr/>
          </p:nvSpPr>
          <p:spPr>
            <a:xfrm>
              <a:off x="5397500" y="1756180"/>
              <a:ext cx="2587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예</a:t>
              </a:r>
              <a:r>
                <a:rPr lang="en-US" altLang="ko-KR" dirty="0"/>
                <a:t>&gt;</a:t>
              </a:r>
              <a:r>
                <a:rPr lang="ko-KR" altLang="en-US" dirty="0"/>
                <a:t> 세집단의 평균비교</a:t>
              </a: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C91D1CC5-7C19-43D9-A503-6BBBE648DF03}"/>
                </a:ext>
              </a:extLst>
            </p:cNvPr>
            <p:cNvSpPr/>
            <p:nvPr/>
          </p:nvSpPr>
          <p:spPr>
            <a:xfrm>
              <a:off x="5618864" y="2317891"/>
              <a:ext cx="469076" cy="1739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10</a:t>
              </a:r>
            </a:p>
            <a:p>
              <a:pPr algn="ctr"/>
              <a:r>
                <a:rPr lang="en-US" altLang="ko-KR" dirty="0"/>
                <a:t>12</a:t>
              </a:r>
            </a:p>
            <a:p>
              <a:pPr algn="ctr"/>
              <a:r>
                <a:rPr lang="en-US" altLang="ko-KR" dirty="0"/>
                <a:t>14</a:t>
              </a:r>
            </a:p>
            <a:p>
              <a:pPr algn="ctr"/>
              <a:r>
                <a:rPr lang="en-US" altLang="ko-KR" dirty="0"/>
                <a:t>16</a:t>
              </a:r>
            </a:p>
            <a:p>
              <a:pPr algn="ctr"/>
              <a:r>
                <a:rPr lang="en-US" altLang="ko-KR" dirty="0"/>
                <a:t>18</a:t>
              </a: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EE719486-498E-4B56-9CA3-5C3B56984DB9}"/>
                </a:ext>
              </a:extLst>
            </p:cNvPr>
            <p:cNvSpPr/>
            <p:nvPr/>
          </p:nvSpPr>
          <p:spPr>
            <a:xfrm>
              <a:off x="6780667" y="2317890"/>
              <a:ext cx="469076" cy="173973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11</a:t>
              </a:r>
            </a:p>
            <a:p>
              <a:pPr algn="ctr"/>
              <a:r>
                <a:rPr lang="en-US" altLang="ko-KR" dirty="0"/>
                <a:t>13</a:t>
              </a:r>
            </a:p>
            <a:p>
              <a:pPr algn="ctr"/>
              <a:r>
                <a:rPr lang="en-US" altLang="ko-KR" dirty="0"/>
                <a:t>15</a:t>
              </a:r>
            </a:p>
            <a:p>
              <a:pPr algn="ctr"/>
              <a:r>
                <a:rPr lang="en-US" altLang="ko-KR" dirty="0"/>
                <a:t>17</a:t>
              </a:r>
            </a:p>
            <a:p>
              <a:pPr algn="ctr"/>
              <a:r>
                <a:rPr lang="en-US" altLang="ko-KR" dirty="0"/>
                <a:t>18</a:t>
              </a:r>
              <a:endParaRPr lang="ko-KR" altLang="en-US" dirty="0"/>
            </a:p>
          </p:txBody>
        </p:sp>
        <p:cxnSp>
          <p:nvCxnSpPr>
            <p:cNvPr id="23" name="연결선: 구부러짐 22">
              <a:extLst>
                <a:ext uri="{FF2B5EF4-FFF2-40B4-BE49-F238E27FC236}">
                  <a16:creationId xmlns:a16="http://schemas.microsoft.com/office/drawing/2014/main" id="{754E5AD0-CE43-418E-BDFF-B93C7E36E0D4}"/>
                </a:ext>
              </a:extLst>
            </p:cNvPr>
            <p:cNvCxnSpPr>
              <a:cxnSpLocks/>
              <a:stCxn id="21" idx="2"/>
              <a:endCxn id="22" idx="2"/>
            </p:cNvCxnSpPr>
            <p:nvPr/>
          </p:nvCxnSpPr>
          <p:spPr>
            <a:xfrm rot="5400000" flipH="1" flipV="1">
              <a:off x="6434302" y="3476723"/>
              <a:ext cx="1" cy="1161803"/>
            </a:xfrm>
            <a:prstGeom prst="curvedConnector3">
              <a:avLst>
                <a:gd name="adj1" fmla="val -22860000000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97BDFE3-3FB2-4578-B659-A6BDB0A8C335}"/>
                </a:ext>
              </a:extLst>
            </p:cNvPr>
            <p:cNvSpPr txBox="1"/>
            <p:nvPr/>
          </p:nvSpPr>
          <p:spPr>
            <a:xfrm>
              <a:off x="5269875" y="4250002"/>
              <a:ext cx="1061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평균</a:t>
              </a:r>
              <a:r>
                <a:rPr lang="en-US" altLang="ko-KR" dirty="0"/>
                <a:t>=14</a:t>
              </a:r>
              <a:endParaRPr lang="ko-KR" alt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C177B5-D73C-4674-91C1-50C0376E328E}"/>
                </a:ext>
              </a:extLst>
            </p:cNvPr>
            <p:cNvSpPr txBox="1"/>
            <p:nvPr/>
          </p:nvSpPr>
          <p:spPr>
            <a:xfrm>
              <a:off x="6514825" y="4250002"/>
              <a:ext cx="1061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평균</a:t>
              </a:r>
              <a:r>
                <a:rPr lang="en-US" altLang="ko-KR" dirty="0"/>
                <a:t>=15</a:t>
              </a:r>
              <a:endParaRPr lang="ko-KR" altLang="en-US" dirty="0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B76FB618-2EA9-4159-9297-9595D1DE98F6}"/>
                </a:ext>
              </a:extLst>
            </p:cNvPr>
            <p:cNvSpPr/>
            <p:nvPr/>
          </p:nvSpPr>
          <p:spPr>
            <a:xfrm>
              <a:off x="7942470" y="2317891"/>
              <a:ext cx="469076" cy="1739734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9</a:t>
              </a:r>
            </a:p>
            <a:p>
              <a:pPr algn="ctr"/>
              <a:r>
                <a:rPr lang="en-US" altLang="ko-KR" dirty="0"/>
                <a:t>11</a:t>
              </a:r>
            </a:p>
            <a:p>
              <a:pPr algn="ctr"/>
              <a:r>
                <a:rPr lang="en-US" altLang="ko-KR" dirty="0"/>
                <a:t>13</a:t>
              </a:r>
            </a:p>
            <a:p>
              <a:pPr algn="ctr"/>
              <a:r>
                <a:rPr lang="en-US" altLang="ko-KR" dirty="0"/>
                <a:t>15</a:t>
              </a:r>
            </a:p>
            <a:p>
              <a:pPr algn="ctr"/>
              <a:r>
                <a:rPr lang="en-US" altLang="ko-KR" dirty="0"/>
                <a:t>17</a:t>
              </a:r>
              <a:endParaRPr lang="ko-KR" altLang="en-US" dirty="0"/>
            </a:p>
          </p:txBody>
        </p:sp>
        <p:cxnSp>
          <p:nvCxnSpPr>
            <p:cNvPr id="29" name="연결선: 구부러짐 28">
              <a:extLst>
                <a:ext uri="{FF2B5EF4-FFF2-40B4-BE49-F238E27FC236}">
                  <a16:creationId xmlns:a16="http://schemas.microsoft.com/office/drawing/2014/main" id="{3946622D-68AD-4E68-A52E-494898E7D26C}"/>
                </a:ext>
              </a:extLst>
            </p:cNvPr>
            <p:cNvCxnSpPr>
              <a:cxnSpLocks/>
              <a:endCxn id="28" idx="2"/>
            </p:cNvCxnSpPr>
            <p:nvPr/>
          </p:nvCxnSpPr>
          <p:spPr>
            <a:xfrm rot="5400000" flipH="1" flipV="1">
              <a:off x="7596105" y="3476724"/>
              <a:ext cx="1" cy="1161803"/>
            </a:xfrm>
            <a:prstGeom prst="curvedConnector3">
              <a:avLst>
                <a:gd name="adj1" fmla="val -22860000000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0B2E775-16FF-4A17-BF62-1863802B7A03}"/>
                </a:ext>
              </a:extLst>
            </p:cNvPr>
            <p:cNvSpPr txBox="1"/>
            <p:nvPr/>
          </p:nvSpPr>
          <p:spPr>
            <a:xfrm>
              <a:off x="7646253" y="4250002"/>
              <a:ext cx="1061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평균</a:t>
              </a:r>
              <a:r>
                <a:rPr lang="en-US" altLang="ko-KR" dirty="0"/>
                <a:t>=13</a:t>
              </a:r>
              <a:endParaRPr lang="ko-KR" altLang="en-US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CBA2F37-747F-4786-8F80-991AFF57F11A}"/>
              </a:ext>
            </a:extLst>
          </p:cNvPr>
          <p:cNvSpPr txBox="1"/>
          <p:nvPr/>
        </p:nvSpPr>
        <p:spPr>
          <a:xfrm>
            <a:off x="6331384" y="4820394"/>
            <a:ext cx="502241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여러 집단의 문제에는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t-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검정이 아닌 여러 집단을 총괄적으로 분석할 수 있는 분산분석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(analysis of variance, ANOVA)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이라는 별도의 통계기법이 사용됨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1DA95C-FCDA-4D55-84F3-2244265C30C3}"/>
              </a:ext>
            </a:extLst>
          </p:cNvPr>
          <p:cNvSpPr txBox="1"/>
          <p:nvPr/>
        </p:nvSpPr>
        <p:spPr>
          <a:xfrm>
            <a:off x="811716" y="4825246"/>
            <a:ext cx="464259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전체집단을 두 개씩 짝지어서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모든 가능한 쌍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(pair)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에 대해 두 모평균의 차이를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t-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검정하는 것은 통계적으로 적절하지 못</a:t>
            </a:r>
            <a:r>
              <a:rPr lang="ko-KR" altLang="en-US" sz="1800" kern="0" spc="-50" dirty="0">
                <a:solidFill>
                  <a:srgbClr val="000000"/>
                </a:solidFill>
                <a:latin typeface="+mj-ea"/>
                <a:ea typeface="+mj-ea"/>
              </a:rPr>
              <a:t>함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03605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>
            <a:extLst>
              <a:ext uri="{FF2B5EF4-FFF2-40B4-BE49-F238E27FC236}">
                <a16:creationId xmlns:a16="http://schemas.microsoft.com/office/drawing/2014/main" id="{1E3D9568-B005-4A1C-B200-22ED95A5320D}"/>
              </a:ext>
            </a:extLst>
          </p:cNvPr>
          <p:cNvSpPr/>
          <p:nvPr/>
        </p:nvSpPr>
        <p:spPr>
          <a:xfrm>
            <a:off x="380010" y="261257"/>
            <a:ext cx="2125683" cy="212568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32B4345-EE4A-4F00-9DC8-9AFEF74BB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41" y="862424"/>
            <a:ext cx="3727862" cy="92334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ko-KR" altLang="en-US" sz="3200" b="1" kern="0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분산분석의 </a:t>
            </a:r>
            <a:br>
              <a:rPr lang="en-US" altLang="ko-KR" sz="3200" b="1" kern="0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3200" b="1" kern="0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아이디어</a:t>
            </a:r>
            <a:endParaRPr lang="ko-KR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AF853C93-1D79-421A-ABA9-ADBFCFFC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145" y="3892258"/>
            <a:ext cx="10515600" cy="19356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(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가</a:t>
            </a: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)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는 표본평균들의 차이인 </a:t>
            </a:r>
            <a:r>
              <a:rPr lang="ko-KR" altLang="en-US" sz="2000" kern="0" spc="-50" dirty="0">
                <a:solidFill>
                  <a:srgbClr val="FF0000"/>
                </a:solidFill>
                <a:effectLst/>
                <a:latin typeface="+mj-ea"/>
                <a:ea typeface="+mj-ea"/>
              </a:rPr>
              <a:t>그룹 간 변동</a:t>
            </a: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(between-group variation)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이 </a:t>
            </a:r>
            <a:endParaRPr lang="en-US" altLang="ko-KR" sz="2000" kern="0" spc="-5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2000" kern="0" spc="-50" dirty="0">
                <a:solidFill>
                  <a:srgbClr val="000000"/>
                </a:solidFill>
                <a:latin typeface="+mj-ea"/>
                <a:ea typeface="+mj-ea"/>
              </a:rPr>
              <a:t>                                         </a:t>
            </a:r>
            <a:r>
              <a:rPr lang="ko-KR" altLang="en-US" sz="2000" kern="0" spc="-50" dirty="0">
                <a:solidFill>
                  <a:srgbClr val="00B050"/>
                </a:solidFill>
                <a:effectLst/>
                <a:latin typeface="+mj-ea"/>
                <a:ea typeface="+mj-ea"/>
              </a:rPr>
              <a:t>그룹 내 변동</a:t>
            </a: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(within-group variation)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에 비하여 </a:t>
            </a:r>
            <a:r>
              <a:rPr lang="ko-KR" altLang="en-US" sz="2000" u="sng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크다</a:t>
            </a:r>
            <a:endParaRPr lang="en-US" altLang="ko-KR" sz="2000" u="sng" kern="0" spc="-5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그룹 간의 표본평균의 차이가 우연히 발생한 것이 아</a:t>
            </a:r>
            <a:r>
              <a:rPr lang="ko-KR" altLang="en-US" sz="2000" kern="0" spc="-50" dirty="0">
                <a:solidFill>
                  <a:srgbClr val="000000"/>
                </a:solidFill>
                <a:latin typeface="+mj-ea"/>
                <a:ea typeface="+mj-ea"/>
              </a:rPr>
              <a:t>님</a:t>
            </a:r>
            <a:endParaRPr lang="en-US" altLang="ko-KR" sz="2000" kern="0" spc="-50" dirty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그룹을 나눈 요인에 의해 그룹 간 차이가 생겨났음을 의미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B9F9BDB-212B-47BE-A8E2-A35342405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302" y="261257"/>
            <a:ext cx="6873648" cy="3395013"/>
          </a:xfrm>
          <a:prstGeom prst="rect">
            <a:avLst/>
          </a:prstGeom>
        </p:spPr>
      </p:pic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00068430-5778-4C18-84C8-D7A0183BCFF5}"/>
              </a:ext>
            </a:extLst>
          </p:cNvPr>
          <p:cNvCxnSpPr/>
          <p:nvPr/>
        </p:nvCxnSpPr>
        <p:spPr>
          <a:xfrm>
            <a:off x="4061361" y="3267188"/>
            <a:ext cx="46907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31D402D1-DFCE-422D-B17C-FA3CBE9EC96D}"/>
              </a:ext>
            </a:extLst>
          </p:cNvPr>
          <p:cNvCxnSpPr/>
          <p:nvPr/>
        </p:nvCxnSpPr>
        <p:spPr>
          <a:xfrm>
            <a:off x="5097875" y="3267188"/>
            <a:ext cx="46907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47FFACC0-3DEA-48D9-8385-21A810BB6347}"/>
              </a:ext>
            </a:extLst>
          </p:cNvPr>
          <p:cNvCxnSpPr/>
          <p:nvPr/>
        </p:nvCxnSpPr>
        <p:spPr>
          <a:xfrm>
            <a:off x="3503221" y="1724225"/>
            <a:ext cx="0" cy="469076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3AFA8AC3-905F-48BE-8F4A-3E7F7FAE8410}"/>
              </a:ext>
            </a:extLst>
          </p:cNvPr>
          <p:cNvCxnSpPr/>
          <p:nvPr/>
        </p:nvCxnSpPr>
        <p:spPr>
          <a:xfrm>
            <a:off x="4530436" y="1724225"/>
            <a:ext cx="0" cy="469076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343C700D-5D46-4C2C-ABEB-0AC17C7C78EA}"/>
              </a:ext>
            </a:extLst>
          </p:cNvPr>
          <p:cNvCxnSpPr/>
          <p:nvPr/>
        </p:nvCxnSpPr>
        <p:spPr>
          <a:xfrm>
            <a:off x="5557651" y="1724225"/>
            <a:ext cx="0" cy="469076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98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>
            <a:extLst>
              <a:ext uri="{FF2B5EF4-FFF2-40B4-BE49-F238E27FC236}">
                <a16:creationId xmlns:a16="http://schemas.microsoft.com/office/drawing/2014/main" id="{1E3D9568-B005-4A1C-B200-22ED95A5320D}"/>
              </a:ext>
            </a:extLst>
          </p:cNvPr>
          <p:cNvSpPr/>
          <p:nvPr/>
        </p:nvSpPr>
        <p:spPr>
          <a:xfrm>
            <a:off x="380010" y="261257"/>
            <a:ext cx="2125683" cy="212568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32B4345-EE4A-4F00-9DC8-9AFEF74BB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41" y="862424"/>
            <a:ext cx="3727862" cy="92334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ko-KR" altLang="en-US" sz="3200" b="1" kern="0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분산분석의 </a:t>
            </a:r>
            <a:br>
              <a:rPr lang="en-US" altLang="ko-KR" sz="3200" b="1" kern="0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3200" b="1" kern="0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아이디어</a:t>
            </a:r>
            <a:endParaRPr lang="ko-KR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B9F9BDB-212B-47BE-A8E2-A35342405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302" y="261257"/>
            <a:ext cx="6873648" cy="3395013"/>
          </a:xfrm>
          <a:prstGeom prst="rect">
            <a:avLst/>
          </a:prstGeom>
        </p:spPr>
      </p:pic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00068430-5778-4C18-84C8-D7A0183BCFF5}"/>
              </a:ext>
            </a:extLst>
          </p:cNvPr>
          <p:cNvCxnSpPr/>
          <p:nvPr/>
        </p:nvCxnSpPr>
        <p:spPr>
          <a:xfrm>
            <a:off x="4061361" y="3267188"/>
            <a:ext cx="46907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31D402D1-DFCE-422D-B17C-FA3CBE9EC96D}"/>
              </a:ext>
            </a:extLst>
          </p:cNvPr>
          <p:cNvCxnSpPr/>
          <p:nvPr/>
        </p:nvCxnSpPr>
        <p:spPr>
          <a:xfrm>
            <a:off x="5097875" y="3267188"/>
            <a:ext cx="46907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E173C6BE-508D-43E3-B02F-39B37D1D434A}"/>
              </a:ext>
            </a:extLst>
          </p:cNvPr>
          <p:cNvCxnSpPr/>
          <p:nvPr/>
        </p:nvCxnSpPr>
        <p:spPr>
          <a:xfrm>
            <a:off x="7541615" y="3267188"/>
            <a:ext cx="46907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3BD65878-39D7-4C1B-9E38-306E1A619111}"/>
              </a:ext>
            </a:extLst>
          </p:cNvPr>
          <p:cNvCxnSpPr/>
          <p:nvPr/>
        </p:nvCxnSpPr>
        <p:spPr>
          <a:xfrm>
            <a:off x="8595942" y="3267188"/>
            <a:ext cx="46907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47FFACC0-3DEA-48D9-8385-21A810BB6347}"/>
              </a:ext>
            </a:extLst>
          </p:cNvPr>
          <p:cNvCxnSpPr/>
          <p:nvPr/>
        </p:nvCxnSpPr>
        <p:spPr>
          <a:xfrm>
            <a:off x="3503221" y="1724225"/>
            <a:ext cx="0" cy="469076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3AFA8AC3-905F-48BE-8F4A-3E7F7FAE8410}"/>
              </a:ext>
            </a:extLst>
          </p:cNvPr>
          <p:cNvCxnSpPr/>
          <p:nvPr/>
        </p:nvCxnSpPr>
        <p:spPr>
          <a:xfrm>
            <a:off x="4530436" y="1724225"/>
            <a:ext cx="0" cy="469076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343C700D-5D46-4C2C-ABEB-0AC17C7C78EA}"/>
              </a:ext>
            </a:extLst>
          </p:cNvPr>
          <p:cNvCxnSpPr/>
          <p:nvPr/>
        </p:nvCxnSpPr>
        <p:spPr>
          <a:xfrm>
            <a:off x="5557651" y="1724225"/>
            <a:ext cx="0" cy="469076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EDF8C0BC-BAA1-440F-A22F-8F4B22DFE622}"/>
              </a:ext>
            </a:extLst>
          </p:cNvPr>
          <p:cNvCxnSpPr>
            <a:cxnSpLocks/>
          </p:cNvCxnSpPr>
          <p:nvPr/>
        </p:nvCxnSpPr>
        <p:spPr>
          <a:xfrm>
            <a:off x="6923312" y="1506681"/>
            <a:ext cx="0" cy="904163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DFAE3758-5564-4037-AD97-E5A0205DE34D}"/>
              </a:ext>
            </a:extLst>
          </p:cNvPr>
          <p:cNvCxnSpPr>
            <a:cxnSpLocks/>
          </p:cNvCxnSpPr>
          <p:nvPr/>
        </p:nvCxnSpPr>
        <p:spPr>
          <a:xfrm>
            <a:off x="8002771" y="1506680"/>
            <a:ext cx="0" cy="904163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520E71F8-40D2-4AD7-88C0-0A7C5017C6DB}"/>
              </a:ext>
            </a:extLst>
          </p:cNvPr>
          <p:cNvCxnSpPr>
            <a:cxnSpLocks/>
          </p:cNvCxnSpPr>
          <p:nvPr/>
        </p:nvCxnSpPr>
        <p:spPr>
          <a:xfrm>
            <a:off x="9082230" y="1506679"/>
            <a:ext cx="0" cy="904163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F0B7102-C5DA-47A5-8058-EC70B15D946D}"/>
              </a:ext>
            </a:extLst>
          </p:cNvPr>
          <p:cNvSpPr txBox="1"/>
          <p:nvPr/>
        </p:nvSpPr>
        <p:spPr>
          <a:xfrm>
            <a:off x="2238499" y="192509"/>
            <a:ext cx="1500732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Once</a:t>
            </a:r>
            <a:r>
              <a:rPr lang="ko-KR" alt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ko-KR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again!</a:t>
            </a:r>
            <a:endParaRPr lang="ko-KR" alt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내용 개체 틀 6">
            <a:extLst>
              <a:ext uri="{FF2B5EF4-FFF2-40B4-BE49-F238E27FC236}">
                <a16:creationId xmlns:a16="http://schemas.microsoft.com/office/drawing/2014/main" id="{926ED14D-33F8-4B6A-B17A-F71869DF3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145" y="3892258"/>
            <a:ext cx="10515600" cy="19356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(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나</a:t>
            </a: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)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는 표본평균들의 차이인 </a:t>
            </a:r>
            <a:r>
              <a:rPr lang="ko-KR" altLang="en-US" sz="2000" kern="0" spc="-50" dirty="0">
                <a:solidFill>
                  <a:srgbClr val="FF0000"/>
                </a:solidFill>
                <a:effectLst/>
                <a:latin typeface="+mj-ea"/>
                <a:ea typeface="+mj-ea"/>
              </a:rPr>
              <a:t>그룹 간 변동</a:t>
            </a: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(between-group variation)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이 </a:t>
            </a:r>
            <a:endParaRPr lang="en-US" altLang="ko-KR" sz="2000" kern="0" spc="-5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2000" kern="0" spc="-50" dirty="0">
                <a:solidFill>
                  <a:srgbClr val="000000"/>
                </a:solidFill>
                <a:latin typeface="+mj-ea"/>
                <a:ea typeface="+mj-ea"/>
              </a:rPr>
              <a:t>                                         </a:t>
            </a:r>
            <a:r>
              <a:rPr lang="ko-KR" altLang="en-US" sz="2000" kern="0" spc="-50" dirty="0">
                <a:solidFill>
                  <a:srgbClr val="00B050"/>
                </a:solidFill>
                <a:effectLst/>
                <a:latin typeface="+mj-ea"/>
                <a:ea typeface="+mj-ea"/>
              </a:rPr>
              <a:t>그룹 내 변동</a:t>
            </a: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(within-group variation)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에 비하여 </a:t>
            </a:r>
            <a:r>
              <a:rPr lang="ko-KR" altLang="en-US" sz="2000" u="sng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크지 않다</a:t>
            </a:r>
            <a:endParaRPr lang="en-US" altLang="ko-KR" sz="2000" u="sng" kern="0" spc="-5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그룹 간의 표본평균의 차이가 우연히 발생한 정도보다 크지 않음</a:t>
            </a:r>
            <a:endParaRPr lang="en-US" altLang="ko-KR" sz="2000" kern="0" spc="-50" dirty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그룹을 나눈 요인에 의해 그룹 간 차이가 생기지 않음을 의미</a:t>
            </a:r>
          </a:p>
          <a:p>
            <a:pPr>
              <a:lnSpc>
                <a:spcPct val="100000"/>
              </a:lnSpc>
            </a:pPr>
            <a:endParaRPr lang="ko-KR" altLang="en-US" sz="2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7137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88DC3689-1565-4749-AAE1-CC88D539A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5026" y="911308"/>
            <a:ext cx="3775033" cy="2621007"/>
          </a:xfrm>
          <a:prstGeom prst="rect">
            <a:avLst/>
          </a:prstGeom>
          <a:solidFill>
            <a:schemeClr val="bg1">
              <a:lumMod val="75000"/>
            </a:schemeClr>
          </a:solidFill>
          <a:ln w="0" cap="rnd">
            <a:solidFill>
              <a:schemeClr val="tx1">
                <a:lumMod val="65000"/>
                <a:lumOff val="35000"/>
              </a:schemeClr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DF72CB-C851-40ED-9766-A66785070B29}"/>
                  </a:ext>
                </a:extLst>
              </p:cNvPr>
              <p:cNvSpPr txBox="1"/>
              <p:nvPr/>
            </p:nvSpPr>
            <p:spPr>
              <a:xfrm>
                <a:off x="2642177" y="911308"/>
                <a:ext cx="5156365" cy="3410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2400" kern="0" spc="0" dirty="0">
                    <a:solidFill>
                      <a:srgbClr val="000000"/>
                    </a:solidFill>
                    <a:effectLst/>
                    <a:latin typeface="+mj-ea"/>
                    <a:ea typeface="+mj-ea"/>
                  </a:rPr>
                  <a:t>분산</a:t>
                </a:r>
                <a:r>
                  <a:rPr lang="en-US" altLang="ko-KR" sz="2400" kern="0" spc="0" dirty="0">
                    <a:solidFill>
                      <a:srgbClr val="000000"/>
                    </a:solidFill>
                    <a:effectLst/>
                    <a:latin typeface="+mj-ea"/>
                    <a:ea typeface="+mj-ea"/>
                  </a:rPr>
                  <a:t>(</a:t>
                </a:r>
                <a:r>
                  <a:rPr lang="ko-KR" altLang="en-US" sz="2400" kern="0" spc="0" dirty="0">
                    <a:solidFill>
                      <a:srgbClr val="000000"/>
                    </a:solidFill>
                    <a:effectLst/>
                    <a:latin typeface="+mj-ea"/>
                    <a:ea typeface="+mj-ea"/>
                  </a:rPr>
                  <a:t>변동</a:t>
                </a:r>
                <a:r>
                  <a:rPr lang="en-US" altLang="ko-KR" sz="2400" kern="0" spc="0" dirty="0">
                    <a:solidFill>
                      <a:srgbClr val="000000"/>
                    </a:solidFill>
                    <a:effectLst/>
                    <a:latin typeface="+mj-ea"/>
                    <a:ea typeface="+mj-ea"/>
                  </a:rPr>
                  <a:t>)</a:t>
                </a:r>
                <a:r>
                  <a:rPr lang="ko-KR" altLang="en-US" sz="2400" kern="0" spc="0" dirty="0">
                    <a:solidFill>
                      <a:srgbClr val="000000"/>
                    </a:solidFill>
                    <a:effectLst/>
                    <a:latin typeface="+mj-ea"/>
                    <a:ea typeface="+mj-ea"/>
                  </a:rPr>
                  <a:t>의 분해</a:t>
                </a:r>
                <a:endParaRPr lang="en-US" altLang="ko-KR" sz="2400" kern="0" spc="0" dirty="0">
                  <a:solidFill>
                    <a:srgbClr val="000000"/>
                  </a:solidFill>
                  <a:effectLst/>
                  <a:latin typeface="+mj-ea"/>
                  <a:ea typeface="+mj-ea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2000" kern="0" dirty="0">
                    <a:solidFill>
                      <a:srgbClr val="000000"/>
                    </a:solidFill>
                    <a:latin typeface="+mj-ea"/>
                    <a:ea typeface="+mj-ea"/>
                  </a:rPr>
                  <a:t>전체분산</a:t>
                </a:r>
                <a:r>
                  <a:rPr lang="en-US" altLang="ko-KR" sz="2000" kern="0" dirty="0">
                    <a:solidFill>
                      <a:srgbClr val="000000"/>
                    </a:solidFill>
                    <a:latin typeface="+mj-ea"/>
                    <a:ea typeface="+mj-ea"/>
                  </a:rPr>
                  <a:t>= </a:t>
                </a:r>
                <a:r>
                  <a:rPr lang="ko-KR" altLang="en-US" sz="2000" kern="0" dirty="0">
                    <a:solidFill>
                      <a:srgbClr val="000000"/>
                    </a:solidFill>
                    <a:latin typeface="+mj-ea"/>
                    <a:ea typeface="+mj-ea"/>
                  </a:rPr>
                  <a:t>처리분산</a:t>
                </a:r>
                <a:r>
                  <a:rPr lang="en-US" altLang="ko-KR" sz="2000" kern="0" dirty="0">
                    <a:solidFill>
                      <a:srgbClr val="000000"/>
                    </a:solidFill>
                    <a:latin typeface="+mj-ea"/>
                    <a:ea typeface="+mj-ea"/>
                  </a:rPr>
                  <a:t>+</a:t>
                </a:r>
                <a:r>
                  <a:rPr lang="ko-KR" altLang="en-US" sz="2000" kern="0" dirty="0">
                    <a:solidFill>
                      <a:srgbClr val="000000"/>
                    </a:solidFill>
                    <a:latin typeface="+mj-ea"/>
                    <a:ea typeface="+mj-ea"/>
                  </a:rPr>
                  <a:t>오차분산</a:t>
                </a:r>
                <a:endParaRPr lang="en-US" altLang="ko-KR" sz="2000" kern="0" dirty="0">
                  <a:solidFill>
                    <a:srgbClr val="000000"/>
                  </a:solidFill>
                  <a:latin typeface="+mj-ea"/>
                  <a:ea typeface="+mj-ea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2000" kern="0" dirty="0">
                  <a:solidFill>
                    <a:srgbClr val="000000"/>
                  </a:solidFill>
                  <a:latin typeface="+mj-ea"/>
                  <a:ea typeface="+mj-ea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2400" kern="0" spc="-50" dirty="0">
                    <a:solidFill>
                      <a:srgbClr val="000000"/>
                    </a:solidFill>
                    <a:effectLst/>
                    <a:latin typeface="+mj-ea"/>
                    <a:ea typeface="+mj-ea"/>
                  </a:rPr>
                  <a:t>분산의 비교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2000" kern="0" spc="-50" dirty="0">
                    <a:solidFill>
                      <a:srgbClr val="000000"/>
                    </a:solidFill>
                    <a:effectLst/>
                    <a:latin typeface="+mj-ea"/>
                    <a:ea typeface="+mj-ea"/>
                  </a:rPr>
                  <a:t>처리분산</a:t>
                </a:r>
                <a:r>
                  <a:rPr lang="en-US" altLang="ko-KR" sz="2000" kern="0" spc="-50" dirty="0">
                    <a:solidFill>
                      <a:srgbClr val="000000"/>
                    </a:solidFill>
                    <a:effectLst/>
                    <a:latin typeface="+mj-ea"/>
                    <a:ea typeface="+mj-ea"/>
                  </a:rPr>
                  <a:t>&gt;</a:t>
                </a:r>
                <a:r>
                  <a:rPr lang="ko-KR" altLang="en-US" sz="2000" kern="0" spc="-50" dirty="0">
                    <a:solidFill>
                      <a:srgbClr val="000000"/>
                    </a:solidFill>
                    <a:effectLst/>
                    <a:latin typeface="+mj-ea"/>
                    <a:ea typeface="+mj-ea"/>
                  </a:rPr>
                  <a:t>오차분산</a:t>
                </a:r>
                <a:endParaRPr lang="en-US" altLang="ko-KR" sz="2000" kern="0" spc="-50" dirty="0">
                  <a:solidFill>
                    <a:srgbClr val="000000"/>
                  </a:solidFill>
                  <a:effectLst/>
                  <a:latin typeface="+mj-ea"/>
                  <a:ea typeface="+mj-ea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000" i="1" kern="0" spc="-5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ko-KR" altLang="en-US" sz="2000" i="1" kern="0" spc="-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처</m:t>
                        </m:r>
                        <m:r>
                          <a:rPr lang="ko-KR" altLang="en-US" sz="2000" i="1" kern="0" spc="-5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리</m:t>
                        </m:r>
                        <m:r>
                          <a:rPr lang="ko-KR" altLang="en-US" sz="2000" i="1" kern="0" spc="-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분</m:t>
                        </m:r>
                        <m:r>
                          <a:rPr lang="ko-KR" altLang="en-US" sz="2000" i="1" kern="0" spc="-5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산</m:t>
                        </m:r>
                      </m:num>
                      <m:den>
                        <m:r>
                          <a:rPr lang="ko-KR" altLang="en-US" sz="2000" i="1" kern="0" spc="-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오</m:t>
                        </m:r>
                        <m:r>
                          <a:rPr lang="ko-KR" altLang="en-US" sz="2000" i="1" kern="0" spc="-5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차</m:t>
                        </m:r>
                        <m:r>
                          <a:rPr lang="ko-KR" altLang="en-US" sz="2000" i="1" kern="0" spc="-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분</m:t>
                        </m:r>
                        <m:r>
                          <a:rPr lang="ko-KR" altLang="en-US" sz="2000" i="1" kern="0" spc="-5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산</m:t>
                        </m:r>
                      </m:den>
                    </m:f>
                    <m:r>
                      <a:rPr lang="en-US" altLang="ko-KR" sz="2000" b="0" i="1" kern="0" spc="-5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+mj-ea"/>
                      </a:rPr>
                      <m:t>&gt;1</m:t>
                    </m:r>
                  </m:oMath>
                </a14:m>
                <a:endParaRPr lang="ko-KR" altLang="en-US" sz="2000" kern="0" spc="-50" dirty="0">
                  <a:solidFill>
                    <a:srgbClr val="000000"/>
                  </a:solidFill>
                  <a:effectLst/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DF72CB-C851-40ED-9766-A66785070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177" y="911308"/>
                <a:ext cx="5156365" cy="3410677"/>
              </a:xfrm>
              <a:prstGeom prst="rect">
                <a:avLst/>
              </a:prstGeom>
              <a:blipFill>
                <a:blip r:embed="rId4"/>
                <a:stretch>
                  <a:fillRect l="-153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타원 6">
            <a:extLst>
              <a:ext uri="{FF2B5EF4-FFF2-40B4-BE49-F238E27FC236}">
                <a16:creationId xmlns:a16="http://schemas.microsoft.com/office/drawing/2014/main" id="{0E6B12D6-8AB7-40EC-89B2-ABBDB7F63440}"/>
              </a:ext>
            </a:extLst>
          </p:cNvPr>
          <p:cNvSpPr/>
          <p:nvPr/>
        </p:nvSpPr>
        <p:spPr>
          <a:xfrm>
            <a:off x="380010" y="261257"/>
            <a:ext cx="2125683" cy="2125683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D84A9260-8317-4FF5-AFD1-EAEE0569D8C0}"/>
              </a:ext>
            </a:extLst>
          </p:cNvPr>
          <p:cNvSpPr txBox="1">
            <a:spLocks/>
          </p:cNvSpPr>
          <p:nvPr/>
        </p:nvSpPr>
        <p:spPr>
          <a:xfrm>
            <a:off x="481941" y="862424"/>
            <a:ext cx="3727862" cy="923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ko-KR" alt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분산분석의 </a:t>
            </a:r>
            <a:br>
              <a:rPr lang="en-US" altLang="ko-KR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의미</a:t>
            </a:r>
            <a:endParaRPr lang="ko-KR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208E26-1550-4CD9-AEF0-8BB96B9A0271}"/>
              </a:ext>
            </a:extLst>
          </p:cNvPr>
          <p:cNvSpPr txBox="1"/>
          <p:nvPr/>
        </p:nvSpPr>
        <p:spPr>
          <a:xfrm>
            <a:off x="1687697" y="4609831"/>
            <a:ext cx="7065323" cy="514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indent="0" algn="just" fontAlgn="base" latinLnBrk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참고</a:t>
            </a:r>
            <a:r>
              <a:rPr lang="en-US" altLang="ko-KR" sz="1800" b="1" kern="0" spc="-5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분산</a:t>
            </a:r>
            <a:r>
              <a:rPr lang="en-US" altLang="ko-KR" sz="1800" b="1" kern="0" spc="-5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800" b="1" kern="0" spc="-50" dirty="0" err="1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변동량</a:t>
            </a:r>
            <a:r>
              <a:rPr lang="en-US" altLang="ko-KR" sz="1800" b="1" kern="0" spc="-5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은 통계적 실험에서 정보</a:t>
            </a:r>
            <a:r>
              <a:rPr lang="en-US" altLang="ko-KR" sz="1800" b="1" kern="0" spc="-5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(information)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로 인식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50287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2CF4D2-0069-4B6A-AB26-6EF38A86F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6112" cy="680979"/>
          </a:xfrm>
        </p:spPr>
        <p:txBody>
          <a:bodyPr>
            <a:normAutofit/>
          </a:bodyPr>
          <a:lstStyle/>
          <a:p>
            <a:r>
              <a:rPr lang="en-US" altLang="ko-KR" sz="3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2) </a:t>
            </a:r>
            <a:r>
              <a:rPr lang="ko-KR" altLang="en-US" sz="3200" b="1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일원배치법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kern="0" spc="-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함초롬바탕" panose="02030604000101010101" pitchFamily="18" charset="-127"/>
                <a:cs typeface="Times New Roman" panose="02020603050405020304" pitchFamily="18" charset="0"/>
              </a:rPr>
              <a:t>one-way layout </a:t>
            </a:r>
            <a:r>
              <a:rPr lang="ko-KR" altLang="en-US" sz="2000" b="1" kern="0" spc="-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함초롬바탕" panose="02030604000101010101" pitchFamily="18" charset="-127"/>
                <a:cs typeface="Times New Roman" panose="02020603050405020304" pitchFamily="18" charset="0"/>
              </a:rPr>
              <a:t>또는 </a:t>
            </a:r>
            <a:r>
              <a:rPr lang="en-US" altLang="ko-KR" sz="2000" b="1" kern="0" spc="-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함초롬바탕" panose="02030604000101010101" pitchFamily="18" charset="-127"/>
                <a:cs typeface="Times New Roman" panose="02020603050405020304" pitchFamily="18" charset="0"/>
              </a:rPr>
              <a:t>one factorial design</a:t>
            </a:r>
            <a:endParaRPr lang="ko-KR" alt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F26E4DA-BECF-4FEC-B71F-C223DE680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99408"/>
            <a:ext cx="5330300" cy="3832802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47A8711D-54F1-4E16-A092-B0A42323323C}"/>
              </a:ext>
            </a:extLst>
          </p:cNvPr>
          <p:cNvCxnSpPr/>
          <p:nvPr/>
        </p:nvCxnSpPr>
        <p:spPr>
          <a:xfrm>
            <a:off x="2375818" y="5190990"/>
            <a:ext cx="46907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CB98C69E-AD4F-413B-8051-E531AC7BDEE9}"/>
              </a:ext>
            </a:extLst>
          </p:cNvPr>
          <p:cNvCxnSpPr/>
          <p:nvPr/>
        </p:nvCxnSpPr>
        <p:spPr>
          <a:xfrm>
            <a:off x="3183340" y="5190990"/>
            <a:ext cx="46907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CE41446C-958B-4BB4-BB66-A0C7AE073DCE}"/>
              </a:ext>
            </a:extLst>
          </p:cNvPr>
          <p:cNvCxnSpPr/>
          <p:nvPr/>
        </p:nvCxnSpPr>
        <p:spPr>
          <a:xfrm>
            <a:off x="4407488" y="5196422"/>
            <a:ext cx="46907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1CA56D9E-A4AF-48C7-AD31-46214D2A52EA}"/>
              </a:ext>
            </a:extLst>
          </p:cNvPr>
          <p:cNvCxnSpPr/>
          <p:nvPr/>
        </p:nvCxnSpPr>
        <p:spPr>
          <a:xfrm>
            <a:off x="5168499" y="5185514"/>
            <a:ext cx="46907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EA15437-BCA6-4E56-985F-3A77D5680505}"/>
              </a:ext>
            </a:extLst>
          </p:cNvPr>
          <p:cNvSpPr txBox="1"/>
          <p:nvPr/>
        </p:nvSpPr>
        <p:spPr>
          <a:xfrm>
            <a:off x="3141776" y="5383787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</a:t>
            </a:r>
            <a:r>
              <a:rPr lang="ko-KR" altLang="en-US" dirty="0"/>
              <a:t>개 평균의 비교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C9ADA0-BDC0-4978-AB43-9F59F23360F4}"/>
                  </a:ext>
                </a:extLst>
              </p:cNvPr>
              <p:cNvSpPr txBox="1"/>
              <p:nvPr/>
            </p:nvSpPr>
            <p:spPr>
              <a:xfrm>
                <a:off x="6260279" y="4472256"/>
                <a:ext cx="346377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ko-KR" alt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C9ADA0-BDC0-4978-AB43-9F59F2336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279" y="4472256"/>
                <a:ext cx="346377" cy="369332"/>
              </a:xfrm>
              <a:prstGeom prst="rect">
                <a:avLst/>
              </a:prstGeom>
              <a:blipFill>
                <a:blip r:embed="rId4"/>
                <a:stretch>
                  <a:fillRect l="-7018" r="-35088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59120B2-961B-41FF-9392-06098D3CAC4A}"/>
              </a:ext>
            </a:extLst>
          </p:cNvPr>
          <p:cNvSpPr txBox="1"/>
          <p:nvPr/>
        </p:nvSpPr>
        <p:spPr>
          <a:xfrm>
            <a:off x="6698436" y="447996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전체평균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26F0CC-AB52-49F7-B846-554DB554E200}"/>
              </a:ext>
            </a:extLst>
          </p:cNvPr>
          <p:cNvSpPr txBox="1"/>
          <p:nvPr/>
        </p:nvSpPr>
        <p:spPr>
          <a:xfrm>
            <a:off x="6606656" y="1799112"/>
            <a:ext cx="296908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/>
              <a:t>그룹을 나누는 요인이 하나</a:t>
            </a:r>
          </a:p>
        </p:txBody>
      </p:sp>
      <p:sp>
        <p:nvSpPr>
          <p:cNvPr id="18" name="화살표: 왼쪽 17">
            <a:extLst>
              <a:ext uri="{FF2B5EF4-FFF2-40B4-BE49-F238E27FC236}">
                <a16:creationId xmlns:a16="http://schemas.microsoft.com/office/drawing/2014/main" id="{AAA21497-CF0A-4F49-854B-B6D3A8A1E73A}"/>
              </a:ext>
            </a:extLst>
          </p:cNvPr>
          <p:cNvSpPr/>
          <p:nvPr/>
        </p:nvSpPr>
        <p:spPr>
          <a:xfrm>
            <a:off x="6214389" y="1850180"/>
            <a:ext cx="346377" cy="2671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CB81FDAD-DEEC-43E8-A59E-AE925DB977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912" y="5087729"/>
            <a:ext cx="3181350" cy="7524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92D0BEB-4960-424D-88AE-DCFB19C787B2}"/>
              </a:ext>
            </a:extLst>
          </p:cNvPr>
          <p:cNvSpPr txBox="1"/>
          <p:nvPr/>
        </p:nvSpPr>
        <p:spPr>
          <a:xfrm>
            <a:off x="6140794" y="5358861"/>
            <a:ext cx="64633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ko-KR" altLang="en-US"/>
              <a:t>가설</a:t>
            </a:r>
          </a:p>
        </p:txBody>
      </p:sp>
    </p:spTree>
    <p:extLst>
      <p:ext uri="{BB962C8B-B14F-4D97-AF65-F5344CB8AC3E}">
        <p14:creationId xmlns:p14="http://schemas.microsoft.com/office/powerpoint/2010/main" val="29237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  <p:bldP spid="18" grpId="0" animBg="1"/>
      <p:bldP spid="20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3091</Words>
  <Application>Microsoft Office PowerPoint</Application>
  <PresentationFormat>와이드스크린</PresentationFormat>
  <Paragraphs>523</Paragraphs>
  <Slides>24</Slides>
  <Notes>24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3" baseType="lpstr">
      <vt:lpstr>나눔고딕</vt:lpstr>
      <vt:lpstr>나눔고딕 ExtraBold</vt:lpstr>
      <vt:lpstr>맑은 고딕</vt:lpstr>
      <vt:lpstr>한양신명조</vt:lpstr>
      <vt:lpstr>한컴돋움</vt:lpstr>
      <vt:lpstr>Arial</vt:lpstr>
      <vt:lpstr>Cambria Math</vt:lpstr>
      <vt:lpstr>Times New Roman</vt:lpstr>
      <vt:lpstr>Office 테마</vt:lpstr>
      <vt:lpstr>9장 실험계획법(분산분석)</vt:lpstr>
      <vt:lpstr> 실험계획법(design of experiments)</vt:lpstr>
      <vt:lpstr>1) 여러 집단의 평균비교와 분산분석</vt:lpstr>
      <vt:lpstr>1) 여러 집단의 평균비교와 분산분석</vt:lpstr>
      <vt:lpstr>1) 여러 집단의 평균비교와 분산분석</vt:lpstr>
      <vt:lpstr>분산분석의  아이디어</vt:lpstr>
      <vt:lpstr>분산분석의  아이디어</vt:lpstr>
      <vt:lpstr>PowerPoint 프레젠테이션</vt:lpstr>
      <vt:lpstr>2) 일원배치법 one-way layout 또는 one factorial design</vt:lpstr>
      <vt:lpstr>2) 일원배치법 one-way layout 또는 one factorial design</vt:lpstr>
      <vt:lpstr>2) 일원배치법 one-way layout 또는 one factorial design</vt:lpstr>
      <vt:lpstr>2) 일원배치법 one-way layout 또는 one factorial design</vt:lpstr>
      <vt:lpstr>[예제 9.1] &lt;표 9.1&gt;의 ‘가’ 자료를 엑셀의 &lt;데이터 분석&gt; 도구의 ‘분산분석’ 도구를 이용해 분석하시오</vt:lpstr>
      <vt:lpstr>PowerPoint 프레젠테이션</vt:lpstr>
      <vt:lpstr>3) 이원배치법 two-way layout 또는 two factorial design</vt:lpstr>
      <vt:lpstr>3) 이원배치법 two-way layout 또는 two factorial design</vt:lpstr>
      <vt:lpstr>3) 이원배치법 two-way layout 또는 two factorial design</vt:lpstr>
      <vt:lpstr>[예제 9.3]  전체 경작지 중에서 임의로 서로 다른 네 곳의 실험구(block)를 선정하고   각 실험구를 세 개의 행(row)으로 구분하여, 각기 다른 살충제를 사용한다음 다음표와 같은    결과값을 얻었다. 살충제의 효과와 실험구의 효과에 대하여 검정하시오</vt:lpstr>
      <vt:lpstr>PowerPoint 프레젠테이션</vt:lpstr>
      <vt:lpstr>4) 이원배치법 (반복이 있는 경우)</vt:lpstr>
      <vt:lpstr>교호작용(interaction)</vt:lpstr>
      <vt:lpstr>4) 이원배치법 (반복이 있는 경우)</vt:lpstr>
      <vt:lpstr>[예제 9.5] 다리 골절 후 뼈가 다시 붙는 데까지 걸리는 시간이다. 각 연령별로 남, 여 각 2 명씩 반복 측정하였다. 남녀 간에 차이가 있는지 연령별로 차이가 있는지, 교호작용이 있는지를 각각 검정하시오.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9장 실험계획법(분산분석)</dc:title>
  <dc:creator>Admin</dc:creator>
  <cp:lastModifiedBy>Admin</cp:lastModifiedBy>
  <cp:revision>84</cp:revision>
  <dcterms:created xsi:type="dcterms:W3CDTF">2023-02-21T08:14:33Z</dcterms:created>
  <dcterms:modified xsi:type="dcterms:W3CDTF">2023-07-14T08:56:04Z</dcterms:modified>
</cp:coreProperties>
</file>