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5" r:id="rId3"/>
    <p:sldId id="319" r:id="rId4"/>
    <p:sldId id="296" r:id="rId5"/>
    <p:sldId id="298" r:id="rId6"/>
    <p:sldId id="310" r:id="rId7"/>
    <p:sldId id="354" r:id="rId8"/>
    <p:sldId id="311" r:id="rId9"/>
    <p:sldId id="351" r:id="rId10"/>
    <p:sldId id="313" r:id="rId11"/>
    <p:sldId id="355" r:id="rId12"/>
    <p:sldId id="314" r:id="rId13"/>
    <p:sldId id="352" r:id="rId14"/>
    <p:sldId id="316" r:id="rId15"/>
    <p:sldId id="356" r:id="rId16"/>
    <p:sldId id="339" r:id="rId17"/>
    <p:sldId id="291" r:id="rId18"/>
    <p:sldId id="353" r:id="rId19"/>
    <p:sldId id="276" r:id="rId20"/>
    <p:sldId id="277" r:id="rId21"/>
    <p:sldId id="357" r:id="rId22"/>
    <p:sldId id="278" r:id="rId23"/>
    <p:sldId id="263" r:id="rId24"/>
    <p:sldId id="273" r:id="rId25"/>
    <p:sldId id="267" r:id="rId26"/>
    <p:sldId id="358" r:id="rId27"/>
    <p:sldId id="274" r:id="rId28"/>
    <p:sldId id="303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  <a:srgbClr val="FF66FF"/>
    <a:srgbClr val="33CC33"/>
    <a:srgbClr val="00CCFF"/>
    <a:srgbClr val="FFF200"/>
    <a:srgbClr val="ECEFE8"/>
    <a:srgbClr val="000000"/>
    <a:srgbClr val="E7EBDD"/>
    <a:srgbClr val="ED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95765" autoAdjust="0"/>
  </p:normalViewPr>
  <p:slideViewPr>
    <p:cSldViewPr snapToGrid="0">
      <p:cViewPr varScale="1">
        <p:scale>
          <a:sx n="106" d="100"/>
          <a:sy n="106" d="100"/>
        </p:scale>
        <p:origin x="5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수학점수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Sheet2!$B$2:$B$15</c:f>
              <c:numCache>
                <c:formatCode>General</c:formatCode>
                <c:ptCount val="14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35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65</c:v>
                </c:pt>
                <c:pt idx="11">
                  <c:v>70</c:v>
                </c:pt>
                <c:pt idx="12">
                  <c:v>65</c:v>
                </c:pt>
                <c:pt idx="13">
                  <c:v>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2F-465A-9484-721BCCC1D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7921663"/>
        <c:axId val="1941372815"/>
      </c:scatterChart>
      <c:valAx>
        <c:axId val="2037921663"/>
        <c:scaling>
          <c:orientation val="minMax"/>
          <c:max val="1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72815"/>
        <c:crosses val="autoZero"/>
        <c:crossBetween val="midCat"/>
        <c:majorUnit val="1"/>
      </c:valAx>
      <c:valAx>
        <c:axId val="194137281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921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수학점수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Sheet2!$A$20:$A$33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Sheet2!$B$20:$B$33</c:f>
              <c:numCache>
                <c:formatCode>General</c:formatCode>
                <c:ptCount val="1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06-454F-881E-72913D476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7921663"/>
        <c:axId val="1941372815"/>
      </c:scatterChart>
      <c:valAx>
        <c:axId val="2037921663"/>
        <c:scaling>
          <c:orientation val="minMax"/>
          <c:max val="1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372815"/>
        <c:crosses val="autoZero"/>
        <c:crossBetween val="midCat"/>
        <c:majorUnit val="1"/>
      </c:valAx>
      <c:valAx>
        <c:axId val="194137281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9216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디자인중요도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4.5</c:v>
                </c:pt>
                <c:pt idx="1">
                  <c:v>4.2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F-474C-A3B3-CF8C6CC203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가격중요도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3.8</c:v>
                </c:pt>
                <c:pt idx="1">
                  <c:v>3.9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F-474C-A3B3-CF8C6CC20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264608"/>
        <c:axId val="1"/>
      </c:barChart>
      <c:catAx>
        <c:axId val="22326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휴먼모음T" pitchFamily="18" charset="-127"/>
                <a:ea typeface="휴먼모음T" pitchFamily="18" charset="-127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2"/>
            </a:pPr>
            <a:endParaRPr lang="en-US"/>
          </a:p>
        </c:txPr>
        <c:crossAx val="223264608"/>
        <c:crosses val="autoZero"/>
        <c:crossBetween val="between"/>
      </c:valAx>
      <c:spPr>
        <a:noFill/>
        <a:ln w="25354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latin typeface="휴먼모음T" pitchFamily="18" charset="-127"/>
              <a:ea typeface="휴먼모음T" pitchFamily="18" charset="-127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78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디자인중요도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4.2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A-4ABA-B77F-08F60F44ED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가격중요도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남자</c:v>
                </c:pt>
                <c:pt idx="1">
                  <c:v>여자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BA-4ABA-B77F-08F60F44E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18256"/>
        <c:axId val="1"/>
      </c:barChart>
      <c:catAx>
        <c:axId val="2848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휴먼모음T" pitchFamily="18" charset="-127"/>
                <a:ea typeface="휴먼모음T" pitchFamily="18" charset="-127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4"/>
            </a:pPr>
            <a:endParaRPr lang="en-US"/>
          </a:p>
        </c:txPr>
        <c:crossAx val="284818256"/>
        <c:crosses val="autoZero"/>
        <c:crossBetween val="between"/>
      </c:valAx>
      <c:spPr>
        <a:noFill/>
        <a:ln w="25354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latin typeface="휴먼모음T" pitchFamily="18" charset="-127"/>
              <a:ea typeface="휴먼모음T" pitchFamily="18" charset="-127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70C0"/>
      </a:solidFill>
    </a:ln>
  </c:spPr>
  <c:txPr>
    <a:bodyPr/>
    <a:lstStyle/>
    <a:p>
      <a:pPr>
        <a:defRPr sz="179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40A0-0076-4397-AF3C-DD229D218F6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B1B2-4907-4191-A593-751ABF7B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7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영상에서는 평균비교에 대하여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기초통계학 수업에서 이론적인 내용을 설명하였으므로 참고하시고요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</a:t>
            </a:r>
            <a:r>
              <a:rPr lang="en-US" altLang="ko-KR" dirty="0"/>
              <a:t>SPSS</a:t>
            </a:r>
            <a:r>
              <a:rPr lang="ko-KR" altLang="en-US" dirty="0"/>
              <a:t>를 이용한 실습 위주로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설명할 내용은 </a:t>
            </a:r>
            <a:r>
              <a:rPr lang="en-US" altLang="ko-KR" dirty="0"/>
              <a:t>1</a:t>
            </a:r>
            <a:r>
              <a:rPr lang="ko-KR" altLang="en-US" dirty="0"/>
              <a:t>표본의 평균 검정</a:t>
            </a:r>
            <a:r>
              <a:rPr lang="en-US" altLang="ko-KR" dirty="0"/>
              <a:t>, 2</a:t>
            </a:r>
            <a:r>
              <a:rPr lang="ko-KR" altLang="en-US" dirty="0"/>
              <a:t>표본의 평균비교</a:t>
            </a:r>
            <a:r>
              <a:rPr lang="en-US" altLang="ko-KR" dirty="0"/>
              <a:t>, 3</a:t>
            </a:r>
            <a:r>
              <a:rPr lang="ko-KR" altLang="en-US" dirty="0"/>
              <a:t>표본이상일 때 평균비교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그리고 대응표본의 평균비교입니다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분산분석의 개념과 사후분석에 대한 설명까지 진행할 것입니다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B1B2-4907-4191-A593-751ABF7B60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7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모집단의 평균에 관한 검정은 모집단의 수에 따라 방법이 다릅니다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검정통계량을</a:t>
            </a:r>
            <a:r>
              <a:rPr lang="ko-KR" altLang="en-US" dirty="0"/>
              <a:t> 만드는 방법이 조금씩 다른 것이죠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모집단이 하나일 때 평균을 검정할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집단의 모평균이 얼마라 할 수 있는지를 검정하는 것입니다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ko-KR" altLang="en-US" dirty="0"/>
              <a:t>일반적으로 평균이 </a:t>
            </a:r>
            <a:r>
              <a:rPr lang="en-US" altLang="ko-KR" dirty="0"/>
              <a:t>0</a:t>
            </a:r>
            <a:r>
              <a:rPr lang="ko-KR" altLang="en-US" dirty="0"/>
              <a:t>인가</a:t>
            </a:r>
            <a:r>
              <a:rPr lang="en-US" altLang="ko-KR" dirty="0"/>
              <a:t>, </a:t>
            </a:r>
            <a:r>
              <a:rPr lang="ko-KR" altLang="en-US" dirty="0"/>
              <a:t>또는 기존의 값과 동일한가 등을 검정합니다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모집단이 </a:t>
            </a:r>
            <a:r>
              <a:rPr lang="en-US" altLang="ko-KR" dirty="0"/>
              <a:t>2</a:t>
            </a:r>
            <a:r>
              <a:rPr lang="ko-KR" altLang="en-US" dirty="0"/>
              <a:t>개일 때는 모평균이 </a:t>
            </a:r>
            <a:r>
              <a:rPr lang="en-US" altLang="ko-KR" dirty="0"/>
              <a:t>2</a:t>
            </a:r>
            <a:r>
              <a:rPr lang="ko-KR" altLang="en-US" dirty="0"/>
              <a:t>개입니다</a:t>
            </a:r>
            <a:r>
              <a:rPr lang="en-US" altLang="ko-KR" dirty="0"/>
              <a:t>. </a:t>
            </a:r>
            <a:r>
              <a:rPr lang="ko-KR" altLang="en-US" dirty="0"/>
              <a:t>이 두 모평균이 같다고 볼 수 있는지를</a:t>
            </a:r>
            <a:endParaRPr lang="en-US" altLang="ko-KR" dirty="0"/>
          </a:p>
          <a:p>
            <a:r>
              <a:rPr lang="ko-KR" altLang="en-US" dirty="0"/>
              <a:t>표본평균을 보고 판단하는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남녀 간에 만족도가 </a:t>
            </a:r>
            <a:r>
              <a:rPr lang="ko-KR" altLang="en-US" dirty="0" err="1"/>
              <a:t>다른지</a:t>
            </a:r>
            <a:endParaRPr lang="en-US" altLang="ko-KR" dirty="0"/>
          </a:p>
          <a:p>
            <a:r>
              <a:rPr lang="ko-KR" altLang="en-US" dirty="0"/>
              <a:t>광고를 본 집단과 안본 집단의 브랜드에 대한 태도가 </a:t>
            </a:r>
            <a:r>
              <a:rPr lang="ko-KR" altLang="en-US" dirty="0" err="1"/>
              <a:t>다른지</a:t>
            </a:r>
            <a:r>
              <a:rPr lang="ko-KR" altLang="en-US" dirty="0"/>
              <a:t> 등입니다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모집단이 </a:t>
            </a:r>
            <a:r>
              <a:rPr lang="en-US" altLang="ko-KR" dirty="0"/>
              <a:t>3</a:t>
            </a:r>
            <a:r>
              <a:rPr lang="ko-KR" altLang="en-US" dirty="0"/>
              <a:t>개 이상이면 </a:t>
            </a:r>
            <a:r>
              <a:rPr lang="en-US" altLang="ko-KR" dirty="0"/>
              <a:t>t </a:t>
            </a:r>
            <a:r>
              <a:rPr lang="ko-KR" altLang="en-US" dirty="0"/>
              <a:t>검정이</a:t>
            </a:r>
            <a:r>
              <a:rPr lang="en-US" altLang="ko-KR" dirty="0"/>
              <a:t> </a:t>
            </a:r>
            <a:r>
              <a:rPr lang="ko-KR" altLang="en-US" dirty="0"/>
              <a:t>아닌 </a:t>
            </a:r>
            <a:r>
              <a:rPr lang="en-US" altLang="ko-KR" dirty="0"/>
              <a:t>F </a:t>
            </a:r>
            <a:r>
              <a:rPr lang="ko-KR" altLang="en-US" dirty="0"/>
              <a:t>검정을 사용합니다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검정방법은 </a:t>
            </a:r>
            <a:r>
              <a:rPr lang="en-US" altLang="ko-KR" dirty="0"/>
              <a:t>SPSS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평균비교 분석에 찾을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일표본</a:t>
            </a:r>
            <a:r>
              <a:rPr lang="ko-KR" altLang="en-US" dirty="0"/>
              <a:t> </a:t>
            </a:r>
            <a:r>
              <a:rPr lang="en-US" altLang="ko-KR" dirty="0"/>
              <a:t>t</a:t>
            </a:r>
            <a:r>
              <a:rPr lang="ko-KR" altLang="en-US" dirty="0"/>
              <a:t>검정</a:t>
            </a:r>
            <a:r>
              <a:rPr lang="en-US" altLang="ko-KR" dirty="0"/>
              <a:t>, </a:t>
            </a:r>
            <a:r>
              <a:rPr lang="ko-KR" altLang="en-US" dirty="0"/>
              <a:t>독립표본 </a:t>
            </a:r>
            <a:r>
              <a:rPr lang="en-US" altLang="ko-KR" dirty="0"/>
              <a:t>t </a:t>
            </a:r>
            <a:r>
              <a:rPr lang="ko-KR" altLang="en-US" dirty="0"/>
              <a:t>검정</a:t>
            </a:r>
            <a:r>
              <a:rPr lang="en-US" altLang="ko-KR" dirty="0"/>
              <a:t>, </a:t>
            </a:r>
            <a:r>
              <a:rPr lang="ko-KR" altLang="en-US" dirty="0"/>
              <a:t>대응표본 </a:t>
            </a:r>
            <a:r>
              <a:rPr lang="en-US" altLang="ko-KR" dirty="0"/>
              <a:t>t </a:t>
            </a:r>
            <a:r>
              <a:rPr lang="ko-KR" altLang="en-US" dirty="0"/>
              <a:t>검정</a:t>
            </a:r>
            <a:r>
              <a:rPr lang="en-US" altLang="ko-KR" dirty="0"/>
              <a:t>, </a:t>
            </a:r>
            <a:r>
              <a:rPr lang="ko-KR" altLang="en-US" dirty="0"/>
              <a:t>일원배치 분산분석 등 </a:t>
            </a:r>
            <a:endParaRPr lang="en-US" altLang="ko-KR" dirty="0"/>
          </a:p>
          <a:p>
            <a:r>
              <a:rPr lang="en-US" altLang="ko-KR" dirty="0"/>
              <a:t>4</a:t>
            </a:r>
            <a:r>
              <a:rPr lang="ko-KR" altLang="en-US" dirty="0"/>
              <a:t>개의 방법에 대하여 설명하겠습니다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B1B2-4907-4191-A593-751ABF7B60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6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검정법은 전체 유의수준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(family-wise error rate)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알파를 맞추어 준다는 장점이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Scheffe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방법은 모든 비교에 대하여 유의수준을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맞추어준다는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장점을 갖고 있어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보수적이지만 타당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(valid)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하기 때문에 이용 빈도가 높다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투키’와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쉐페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(Scheffe)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자주 그 특성이 비교되는데 단지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짝지은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평균들의 비교만을 시행할 거라면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방법이 좁은 신뢰구간을 제공하기 때문에 선호되고있다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던컨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(Duncan)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방법은 유의수준을 과대 계상해준다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검정력이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높다는 장점이 있어 다른 다중비교보다 평균차이를 좀 더 많이 검출하는 경향이 있어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선호하는 연구자도 있지만 일반적으로 사용을 추천하지 않는다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B1B2-4907-4191-A593-751ABF7B60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9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6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00584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CB71A1C-5E85-49B5-A707-6E8E7C2B2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30C6813-F2BE-4D6C-A77B-C848C5342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225604E-8D06-4C2C-BBA4-6D5B51597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A53606-DA3E-43E6-BD83-C7E30C7F70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272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00452" y="333375"/>
            <a:ext cx="8401049" cy="6032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8" y="1341438"/>
            <a:ext cx="5473700" cy="4953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301318" y="13414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301318" y="38941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A60DAC1-2C32-44C9-B043-92B8229A2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36BE4E-B443-4F23-8FCB-7BD6E108C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10B3CFC-3CFA-448B-80FA-7C77A21E0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3C739-9FA6-4C86-934B-80A9FDDA34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730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3600452" y="333375"/>
            <a:ext cx="8401049" cy="6032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24418" y="13414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301318" y="13414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24418" y="38941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01318" y="3894138"/>
            <a:ext cx="5473700" cy="2400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49A15B-74E2-43BD-B1E6-C8E96F6F1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A4534B-01B3-4626-B37C-E3926CC43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B6A8AC-BB03-4F82-A304-AF33E7121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F6F2-6E41-4AF4-AB6A-4F8911743C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186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1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5D02-AF8F-40EF-BDDC-9CCFACF168F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701F-0AD0-4613-BB66-C8CE7F4BC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49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분산분석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평균비교</a:t>
            </a:r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C360E29-811A-46FE-AA3D-62DD01C90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5092"/>
          <a:stretch/>
        </p:blipFill>
        <p:spPr>
          <a:xfrm>
            <a:off x="0" y="0"/>
            <a:ext cx="12192000" cy="68135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8BA9372-59C9-4252-9841-97C4C66BEBF7}"/>
              </a:ext>
            </a:extLst>
          </p:cNvPr>
          <p:cNvSpPr/>
          <p:nvPr/>
        </p:nvSpPr>
        <p:spPr>
          <a:xfrm>
            <a:off x="3286125" y="488640"/>
            <a:ext cx="5619750" cy="726304"/>
          </a:xfrm>
          <a:custGeom>
            <a:avLst/>
            <a:gdLst>
              <a:gd name="connsiteX0" fmla="*/ 0 w 5200650"/>
              <a:gd name="connsiteY0" fmla="*/ 0 h 622581"/>
              <a:gd name="connsiteX1" fmla="*/ 5200650 w 5200650"/>
              <a:gd name="connsiteY1" fmla="*/ 0 h 622581"/>
              <a:gd name="connsiteX2" fmla="*/ 5200650 w 5200650"/>
              <a:gd name="connsiteY2" fmla="*/ 622581 h 622581"/>
              <a:gd name="connsiteX3" fmla="*/ 0 w 5200650"/>
              <a:gd name="connsiteY3" fmla="*/ 622581 h 622581"/>
              <a:gd name="connsiteX4" fmla="*/ 0 w 5200650"/>
              <a:gd name="connsiteY4" fmla="*/ 0 h 622581"/>
              <a:gd name="connsiteX0" fmla="*/ 0 w 5200650"/>
              <a:gd name="connsiteY0" fmla="*/ 0 h 667031"/>
              <a:gd name="connsiteX1" fmla="*/ 5200650 w 5200650"/>
              <a:gd name="connsiteY1" fmla="*/ 0 h 667031"/>
              <a:gd name="connsiteX2" fmla="*/ 5200650 w 5200650"/>
              <a:gd name="connsiteY2" fmla="*/ 622581 h 667031"/>
              <a:gd name="connsiteX3" fmla="*/ 6350 w 5200650"/>
              <a:gd name="connsiteY3" fmla="*/ 667031 h 667031"/>
              <a:gd name="connsiteX4" fmla="*/ 0 w 5200650"/>
              <a:gd name="connsiteY4" fmla="*/ 0 h 667031"/>
              <a:gd name="connsiteX0" fmla="*/ 12884 w 5194484"/>
              <a:gd name="connsiteY0" fmla="*/ 76200 h 667031"/>
              <a:gd name="connsiteX1" fmla="*/ 5194484 w 5194484"/>
              <a:gd name="connsiteY1" fmla="*/ 0 h 667031"/>
              <a:gd name="connsiteX2" fmla="*/ 5194484 w 5194484"/>
              <a:gd name="connsiteY2" fmla="*/ 622581 h 667031"/>
              <a:gd name="connsiteX3" fmla="*/ 184 w 5194484"/>
              <a:gd name="connsiteY3" fmla="*/ 667031 h 667031"/>
              <a:gd name="connsiteX4" fmla="*/ 12884 w 5194484"/>
              <a:gd name="connsiteY4" fmla="*/ 76200 h 667031"/>
              <a:gd name="connsiteX0" fmla="*/ 12884 w 5194484"/>
              <a:gd name="connsiteY0" fmla="*/ 133350 h 724181"/>
              <a:gd name="connsiteX1" fmla="*/ 5194484 w 5194484"/>
              <a:gd name="connsiteY1" fmla="*/ 0 h 724181"/>
              <a:gd name="connsiteX2" fmla="*/ 5194484 w 5194484"/>
              <a:gd name="connsiteY2" fmla="*/ 679731 h 724181"/>
              <a:gd name="connsiteX3" fmla="*/ 184 w 5194484"/>
              <a:gd name="connsiteY3" fmla="*/ 724181 h 724181"/>
              <a:gd name="connsiteX4" fmla="*/ 12884 w 5194484"/>
              <a:gd name="connsiteY4" fmla="*/ 133350 h 724181"/>
              <a:gd name="connsiteX0" fmla="*/ 12884 w 5232584"/>
              <a:gd name="connsiteY0" fmla="*/ 133350 h 724181"/>
              <a:gd name="connsiteX1" fmla="*/ 5194484 w 5232584"/>
              <a:gd name="connsiteY1" fmla="*/ 0 h 724181"/>
              <a:gd name="connsiteX2" fmla="*/ 5232584 w 5232584"/>
              <a:gd name="connsiteY2" fmla="*/ 571781 h 724181"/>
              <a:gd name="connsiteX3" fmla="*/ 184 w 5232584"/>
              <a:gd name="connsiteY3" fmla="*/ 724181 h 724181"/>
              <a:gd name="connsiteX4" fmla="*/ 12884 w 5232584"/>
              <a:gd name="connsiteY4" fmla="*/ 133350 h 724181"/>
              <a:gd name="connsiteX0" fmla="*/ 0 w 5219700"/>
              <a:gd name="connsiteY0" fmla="*/ 133350 h 705131"/>
              <a:gd name="connsiteX1" fmla="*/ 5181600 w 5219700"/>
              <a:gd name="connsiteY1" fmla="*/ 0 h 705131"/>
              <a:gd name="connsiteX2" fmla="*/ 5219700 w 5219700"/>
              <a:gd name="connsiteY2" fmla="*/ 571781 h 705131"/>
              <a:gd name="connsiteX3" fmla="*/ 19050 w 5219700"/>
              <a:gd name="connsiteY3" fmla="*/ 705131 h 705131"/>
              <a:gd name="connsiteX4" fmla="*/ 0 w 5219700"/>
              <a:gd name="connsiteY4" fmla="*/ 133350 h 705131"/>
              <a:gd name="connsiteX0" fmla="*/ 0 w 5219700"/>
              <a:gd name="connsiteY0" fmla="*/ 127000 h 698781"/>
              <a:gd name="connsiteX1" fmla="*/ 5162550 w 5219700"/>
              <a:gd name="connsiteY1" fmla="*/ 0 h 698781"/>
              <a:gd name="connsiteX2" fmla="*/ 5219700 w 5219700"/>
              <a:gd name="connsiteY2" fmla="*/ 565431 h 698781"/>
              <a:gd name="connsiteX3" fmla="*/ 19050 w 5219700"/>
              <a:gd name="connsiteY3" fmla="*/ 698781 h 698781"/>
              <a:gd name="connsiteX4" fmla="*/ 0 w 5219700"/>
              <a:gd name="connsiteY4" fmla="*/ 127000 h 698781"/>
              <a:gd name="connsiteX0" fmla="*/ 0 w 5187950"/>
              <a:gd name="connsiteY0" fmla="*/ 127000 h 698781"/>
              <a:gd name="connsiteX1" fmla="*/ 5162550 w 5187950"/>
              <a:gd name="connsiteY1" fmla="*/ 0 h 698781"/>
              <a:gd name="connsiteX2" fmla="*/ 5187950 w 5187950"/>
              <a:gd name="connsiteY2" fmla="*/ 584481 h 698781"/>
              <a:gd name="connsiteX3" fmla="*/ 19050 w 5187950"/>
              <a:gd name="connsiteY3" fmla="*/ 698781 h 698781"/>
              <a:gd name="connsiteX4" fmla="*/ 0 w 5187950"/>
              <a:gd name="connsiteY4" fmla="*/ 127000 h 698781"/>
              <a:gd name="connsiteX0" fmla="*/ 0 w 5187950"/>
              <a:gd name="connsiteY0" fmla="*/ 127000 h 705131"/>
              <a:gd name="connsiteX1" fmla="*/ 5162550 w 5187950"/>
              <a:gd name="connsiteY1" fmla="*/ 0 h 705131"/>
              <a:gd name="connsiteX2" fmla="*/ 5187950 w 5187950"/>
              <a:gd name="connsiteY2" fmla="*/ 584481 h 705131"/>
              <a:gd name="connsiteX3" fmla="*/ 25400 w 5187950"/>
              <a:gd name="connsiteY3" fmla="*/ 705131 h 705131"/>
              <a:gd name="connsiteX4" fmla="*/ 0 w 5187950"/>
              <a:gd name="connsiteY4" fmla="*/ 127000 h 705131"/>
              <a:gd name="connsiteX0" fmla="*/ 31840 w 5162640"/>
              <a:gd name="connsiteY0" fmla="*/ 127000 h 705131"/>
              <a:gd name="connsiteX1" fmla="*/ 5137240 w 5162640"/>
              <a:gd name="connsiteY1" fmla="*/ 0 h 705131"/>
              <a:gd name="connsiteX2" fmla="*/ 5162640 w 5162640"/>
              <a:gd name="connsiteY2" fmla="*/ 584481 h 705131"/>
              <a:gd name="connsiteX3" fmla="*/ 90 w 5162640"/>
              <a:gd name="connsiteY3" fmla="*/ 705131 h 705131"/>
              <a:gd name="connsiteX4" fmla="*/ 31840 w 5162640"/>
              <a:gd name="connsiteY4" fmla="*/ 127000 h 705131"/>
              <a:gd name="connsiteX0" fmla="*/ 0 w 5181600"/>
              <a:gd name="connsiteY0" fmla="*/ 120650 h 705131"/>
              <a:gd name="connsiteX1" fmla="*/ 5156200 w 5181600"/>
              <a:gd name="connsiteY1" fmla="*/ 0 h 705131"/>
              <a:gd name="connsiteX2" fmla="*/ 5181600 w 5181600"/>
              <a:gd name="connsiteY2" fmla="*/ 584481 h 705131"/>
              <a:gd name="connsiteX3" fmla="*/ 19050 w 5181600"/>
              <a:gd name="connsiteY3" fmla="*/ 705131 h 705131"/>
              <a:gd name="connsiteX4" fmla="*/ 0 w 5181600"/>
              <a:gd name="connsiteY4" fmla="*/ 120650 h 70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705131">
                <a:moveTo>
                  <a:pt x="0" y="120650"/>
                </a:moveTo>
                <a:lnTo>
                  <a:pt x="5156200" y="0"/>
                </a:lnTo>
                <a:lnTo>
                  <a:pt x="5181600" y="584481"/>
                </a:lnTo>
                <a:lnTo>
                  <a:pt x="19050" y="705131"/>
                </a:lnTo>
                <a:cubicBezTo>
                  <a:pt x="16933" y="482787"/>
                  <a:pt x="2117" y="342994"/>
                  <a:pt x="0" y="120650"/>
                </a:cubicBezTo>
                <a:close/>
              </a:path>
            </a:pathLst>
          </a:custGeom>
          <a:solidFill>
            <a:srgbClr val="E7EBD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16306A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06F7-37C1-4E67-8921-19651D3DBB85}"/>
              </a:ext>
            </a:extLst>
          </p:cNvPr>
          <p:cNvSpPr txBox="1"/>
          <p:nvPr/>
        </p:nvSpPr>
        <p:spPr>
          <a:xfrm>
            <a:off x="171039" y="1583993"/>
            <a:ext cx="2400712" cy="2985433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평균비교</a:t>
            </a:r>
            <a:endParaRPr lang="en-US" altLang="ko-KR" sz="4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표본</a:t>
            </a:r>
            <a:endParaRPr lang="en-US" altLang="ko-KR" sz="3600" dirty="0">
              <a:solidFill>
                <a:schemeClr val="bg2">
                  <a:lumMod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표본</a:t>
            </a:r>
            <a:endParaRPr lang="en-US" altLang="ko-KR" sz="3600" dirty="0">
              <a:solidFill>
                <a:schemeClr val="bg2">
                  <a:lumMod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대응표본</a:t>
            </a:r>
            <a:endParaRPr lang="en-US" altLang="ko-KR" sz="3600" dirty="0">
              <a:solidFill>
                <a:schemeClr val="bg2">
                  <a:lumMod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3600" dirty="0">
                <a:solidFill>
                  <a:schemeClr val="bg2">
                    <a:lumMod val="2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표본이상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19FE2-E693-457B-98A5-63CF665123D5}"/>
              </a:ext>
            </a:extLst>
          </p:cNvPr>
          <p:cNvSpPr txBox="1"/>
          <p:nvPr/>
        </p:nvSpPr>
        <p:spPr>
          <a:xfrm rot="21438934">
            <a:off x="4337604" y="520387"/>
            <a:ext cx="3265638" cy="707886"/>
          </a:xfrm>
          <a:prstGeom prst="rect">
            <a:avLst/>
          </a:prstGeom>
          <a:noFill/>
          <a:scene3d>
            <a:camera prst="orthographicFront">
              <a:rot lat="0" lon="0" rev="2154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16306A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분  산  분  석</a:t>
            </a:r>
            <a:endParaRPr lang="en-US" sz="4000" dirty="0">
              <a:solidFill>
                <a:srgbClr val="16306A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BF518-0688-41BE-8709-AB525709FC2F}"/>
              </a:ext>
            </a:extLst>
          </p:cNvPr>
          <p:cNvSpPr/>
          <p:nvPr/>
        </p:nvSpPr>
        <p:spPr>
          <a:xfrm>
            <a:off x="4857330" y="1556418"/>
            <a:ext cx="2477337" cy="489870"/>
          </a:xfrm>
          <a:prstGeom prst="rect">
            <a:avLst/>
          </a:prstGeom>
          <a:solidFill>
            <a:srgbClr val="ECEFE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F1C22C-E492-42B4-AD9E-818C5F0855FB}"/>
              </a:ext>
            </a:extLst>
          </p:cNvPr>
          <p:cNvSpPr txBox="1"/>
          <p:nvPr/>
        </p:nvSpPr>
        <p:spPr>
          <a:xfrm rot="21438934">
            <a:off x="5265483" y="1413873"/>
            <a:ext cx="166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6306A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SPSS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9730755-1BD5-40CE-BE24-E6EED732D675}"/>
              </a:ext>
            </a:extLst>
          </p:cNvPr>
          <p:cNvSpPr/>
          <p:nvPr/>
        </p:nvSpPr>
        <p:spPr>
          <a:xfrm>
            <a:off x="9690100" y="2029868"/>
            <a:ext cx="1931724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t-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검정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휴먼모음T" panose="02030504000101010101" pitchFamily="18" charset="-127"/>
            </a:endParaRPr>
          </a:p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F-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검정</a:t>
            </a:r>
            <a:endParaRPr lang="en-US" altLang="ko-K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휴먼모음T" panose="02030504000101010101" pitchFamily="18" charset="-127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휴먼모음T" panose="02030504000101010101" pitchFamily="18" charset="-127"/>
              </a:rPr>
              <a:t>ANOVA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5069B-85C7-431D-BC5A-1BA81CADE2CC}"/>
              </a:ext>
            </a:extLst>
          </p:cNvPr>
          <p:cNvSpPr txBox="1"/>
          <p:nvPr/>
        </p:nvSpPr>
        <p:spPr>
          <a:xfrm>
            <a:off x="4265088" y="2907031"/>
            <a:ext cx="12089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Post-hoc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Scheffe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Duncan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Tukey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Bonferroni</a:t>
            </a:r>
          </a:p>
        </p:txBody>
      </p:sp>
    </p:spTree>
    <p:extLst>
      <p:ext uri="{BB962C8B-B14F-4D97-AF65-F5344CB8AC3E}">
        <p14:creationId xmlns:p14="http://schemas.microsoft.com/office/powerpoint/2010/main" val="416694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52C1C1-9676-481E-BF73-B603EDA4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13" y="1517651"/>
            <a:ext cx="4457700" cy="29241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CEA4017-7F2B-43E9-B7A4-9B081D219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57" y="1197034"/>
            <a:ext cx="4410075" cy="455295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530E75A-D945-48F5-85B8-80A74565C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7346"/>
            <a:ext cx="4926014" cy="603250"/>
          </a:xfr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SPSS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검정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B80731B-5376-48FF-B7B5-2FCC7F95C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7"/>
          <a:stretch/>
        </p:blipFill>
        <p:spPr>
          <a:xfrm>
            <a:off x="928203" y="1252143"/>
            <a:ext cx="4391025" cy="45486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25F0C7B-7CFB-40EE-AF96-7D2A036D3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92" y="1517651"/>
            <a:ext cx="4438650" cy="29527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56BCC9F-C791-4CCA-950D-FFC81E262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793" y="3886259"/>
            <a:ext cx="194310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E05EFDA3-2783-4CE4-982B-012732CE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9" y="1099606"/>
            <a:ext cx="8526750" cy="3256505"/>
          </a:xfrm>
          <a:prstGeom prst="rect">
            <a:avLst/>
          </a:prstGeom>
        </p:spPr>
      </p:pic>
      <p:sp>
        <p:nvSpPr>
          <p:cNvPr id="17414" name="Oval 7">
            <a:extLst>
              <a:ext uri="{FF2B5EF4-FFF2-40B4-BE49-F238E27FC236}">
                <a16:creationId xmlns:a16="http://schemas.microsoft.com/office/drawing/2014/main" id="{21208142-F3EF-4D6F-9F3D-0C01FD90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982" y="3711249"/>
            <a:ext cx="792162" cy="720725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2CFC5-327E-4228-9877-BF93802B1679}"/>
              </a:ext>
            </a:extLst>
          </p:cNvPr>
          <p:cNvSpPr txBox="1"/>
          <p:nvPr/>
        </p:nvSpPr>
        <p:spPr>
          <a:xfrm>
            <a:off x="824068" y="4778036"/>
            <a:ext cx="638519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결론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광고매체에 따른 매출액 차이는 없다 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(p=0.091)</a:t>
            </a:r>
            <a:endParaRPr lang="en-US" sz="20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A3FE2B0-85DC-4CA7-AF41-B6F2B8562D2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67806"/>
            <a:ext cx="5783396" cy="603250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 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출력결과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34D36B6-551D-4071-B337-0E2B0830B5FA}"/>
              </a:ext>
            </a:extLst>
          </p:cNvPr>
          <p:cNvGrpSpPr/>
          <p:nvPr/>
        </p:nvGrpSpPr>
        <p:grpSpPr>
          <a:xfrm>
            <a:off x="6356567" y="-83559"/>
            <a:ext cx="5480772" cy="1693204"/>
            <a:chOff x="6356567" y="-83559"/>
            <a:chExt cx="5480772" cy="1693204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438781F-D8A2-4AEE-BD63-CCAF0640331A}"/>
                </a:ext>
              </a:extLst>
            </p:cNvPr>
            <p:cNvSpPr/>
            <p:nvPr/>
          </p:nvSpPr>
          <p:spPr>
            <a:xfrm>
              <a:off x="6408605" y="380371"/>
              <a:ext cx="5383013" cy="12292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5511E4DC-DEE0-462C-8F29-0A9522E338A3}"/>
                    </a:ext>
                  </a:extLst>
                </p:cNvPr>
                <p:cNvSpPr/>
                <p:nvPr/>
              </p:nvSpPr>
              <p:spPr>
                <a:xfrm>
                  <a:off x="8149312" y="-83559"/>
                  <a:ext cx="3688027" cy="1622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7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5511E4DC-DEE0-462C-8F29-0A9522E338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312" y="-83559"/>
                  <a:ext cx="3688027" cy="16222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701A7B-2789-495E-A954-16B768CCFEA5}"/>
                </a:ext>
              </a:extLst>
            </p:cNvPr>
            <p:cNvSpPr txBox="1"/>
            <p:nvPr/>
          </p:nvSpPr>
          <p:spPr>
            <a:xfrm>
              <a:off x="6356567" y="675049"/>
              <a:ext cx="1391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/>
                <a:t>등분산가정</a:t>
              </a:r>
              <a:endParaRPr 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E3430CA-1BB0-46D0-9C44-CEA566341C92}"/>
              </a:ext>
            </a:extLst>
          </p:cNvPr>
          <p:cNvGrpSpPr/>
          <p:nvPr/>
        </p:nvGrpSpPr>
        <p:grpSpPr>
          <a:xfrm>
            <a:off x="6356567" y="874871"/>
            <a:ext cx="5435052" cy="2055178"/>
            <a:chOff x="6356567" y="874871"/>
            <a:chExt cx="5435052" cy="2055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885F954-AACB-41B8-9340-CA44332E15DF}"/>
                    </a:ext>
                  </a:extLst>
                </p:cNvPr>
                <p:cNvSpPr/>
                <p:nvPr/>
              </p:nvSpPr>
              <p:spPr>
                <a:xfrm>
                  <a:off x="7577773" y="874871"/>
                  <a:ext cx="3688027" cy="2055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7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ko-KR" dirty="0"/>
                </a:p>
              </p:txBody>
            </p:sp>
          </mc:Choice>
          <mc:Fallback xmlns="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885F954-AACB-41B8-9340-CA44332E15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773" y="874871"/>
                  <a:ext cx="3688027" cy="20551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BACB61-CB1B-4F79-9754-804330470881}"/>
                </a:ext>
              </a:extLst>
            </p:cNvPr>
            <p:cNvSpPr txBox="1"/>
            <p:nvPr/>
          </p:nvSpPr>
          <p:spPr>
            <a:xfrm>
              <a:off x="6356567" y="1866416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/>
                <a:t>등분산가정없음</a:t>
              </a:r>
              <a:endParaRPr lang="en-US" altLang="ko-KR" dirty="0"/>
            </a:p>
            <a:p>
              <a:r>
                <a:rPr lang="en-US" dirty="0"/>
                <a:t>(</a:t>
              </a:r>
              <a:r>
                <a:rPr lang="ko-KR" altLang="en-US"/>
                <a:t>일반적인 경우</a:t>
              </a:r>
              <a:r>
                <a:rPr lang="en-US" altLang="ko-KR"/>
                <a:t>)</a:t>
              </a:r>
              <a:endParaRPr 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545B829-0561-4256-A745-DE93951D3C02}"/>
                </a:ext>
              </a:extLst>
            </p:cNvPr>
            <p:cNvSpPr/>
            <p:nvPr/>
          </p:nvSpPr>
          <p:spPr>
            <a:xfrm>
              <a:off x="6408605" y="1655145"/>
              <a:ext cx="5383014" cy="12292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B1AACAD-98A4-4C88-A43C-F633E7E6AA32}"/>
                  </a:ext>
                </a:extLst>
              </p:cNvPr>
              <p:cNvSpPr/>
              <p:nvPr/>
            </p:nvSpPr>
            <p:spPr>
              <a:xfrm>
                <a:off x="7888463" y="4008843"/>
                <a:ext cx="3903155" cy="1065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1.768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.333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2.02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1.38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(19.47)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5B1AACAD-98A4-4C88-A43C-F633E7E6A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63" y="4008843"/>
                <a:ext cx="3903155" cy="1065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>
            <a:extLst>
              <a:ext uri="{FF2B5EF4-FFF2-40B4-BE49-F238E27FC236}">
                <a16:creationId xmlns:a16="http://schemas.microsoft.com/office/drawing/2014/main" id="{A5E0F50B-62D5-4162-8920-9DD81D85FD25}"/>
              </a:ext>
            </a:extLst>
          </p:cNvPr>
          <p:cNvSpPr/>
          <p:nvPr/>
        </p:nvSpPr>
        <p:spPr>
          <a:xfrm>
            <a:off x="777680" y="5310650"/>
            <a:ext cx="110596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8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※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평균의 동일성 검정에서는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‘등분산이 가정되지 않음’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결과를 사용하는 것이 합리적이다</a:t>
            </a:r>
            <a:endParaRPr lang="en-US" altLang="ko-KR" kern="0" dirty="0">
              <a:solidFill>
                <a:srgbClr val="000000"/>
              </a:solidFill>
              <a:latin typeface="+mn-ea"/>
            </a:endParaRPr>
          </a:p>
          <a:p>
            <a:pPr fontAlgn="base" latinLnBrk="1"/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   (</a:t>
            </a:r>
            <a:r>
              <a:rPr lang="en-US" dirty="0">
                <a:latin typeface="+mn-ea"/>
              </a:rPr>
              <a:t>Quinn &amp; Keough, 2002, </a:t>
            </a:r>
            <a:r>
              <a:rPr lang="en-US" altLang="ko-KR" dirty="0">
                <a:latin typeface="+mn-ea"/>
              </a:rPr>
              <a:t>p. 42) </a:t>
            </a:r>
            <a:endParaRPr lang="en-US" dirty="0">
              <a:latin typeface="+mn-ea"/>
            </a:endParaRPr>
          </a:p>
        </p:txBody>
      </p:sp>
      <p:sp>
        <p:nvSpPr>
          <p:cNvPr id="2" name="화살표: 위로 굽음 1">
            <a:extLst>
              <a:ext uri="{FF2B5EF4-FFF2-40B4-BE49-F238E27FC236}">
                <a16:creationId xmlns:a16="http://schemas.microsoft.com/office/drawing/2014/main" id="{A668A361-63E9-48B5-B1FB-2EE08D67B66F}"/>
              </a:ext>
            </a:extLst>
          </p:cNvPr>
          <p:cNvSpPr/>
          <p:nvPr/>
        </p:nvSpPr>
        <p:spPr>
          <a:xfrm rot="5400000">
            <a:off x="6409406" y="3150496"/>
            <a:ext cx="367267" cy="2736092"/>
          </a:xfrm>
          <a:prstGeom prst="bentUpArrow">
            <a:avLst>
              <a:gd name="adj1" fmla="val 12692"/>
              <a:gd name="adj2" fmla="val 1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0" grpId="0" animBg="1"/>
      <p:bldP spid="24" grpId="0"/>
      <p:bldP spid="1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6AA985A-0E82-43FD-8254-FC88EF26E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010" y="1297895"/>
            <a:ext cx="6434611" cy="4021591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ko-KR" dirty="0"/>
              <a:t>3</a:t>
            </a:r>
            <a:r>
              <a:rPr lang="ko-KR" altLang="en-US" dirty="0"/>
              <a:t>개 표본 이상의 평균을 비교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dirty="0"/>
              <a:t>평균이 모두 같다고 할 수 있는지 판단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dirty="0"/>
              <a:t>평균이 모두 같지는 않다면 다른 쌍이 있다는 의미</a:t>
            </a:r>
            <a:endParaRPr lang="en-US" altLang="ko-KR" dirty="0"/>
          </a:p>
          <a:p>
            <a:pPr lvl="1" eaLnBrk="1" hangingPunct="1">
              <a:lnSpc>
                <a:spcPct val="120000"/>
              </a:lnSpc>
            </a:pPr>
            <a:r>
              <a:rPr lang="ko-KR" altLang="en-US" dirty="0"/>
              <a:t>어떤 쌍이 </a:t>
            </a:r>
            <a:r>
              <a:rPr lang="ko-KR" altLang="en-US" dirty="0" err="1"/>
              <a:t>다른지를</a:t>
            </a:r>
            <a:r>
              <a:rPr lang="ko-KR" altLang="en-US" dirty="0"/>
              <a:t> </a:t>
            </a:r>
            <a:r>
              <a:rPr lang="ko-KR" altLang="en-US" dirty="0" err="1"/>
              <a:t>사후분석할</a:t>
            </a:r>
            <a:r>
              <a:rPr lang="ko-KR" altLang="en-US" dirty="0"/>
              <a:t> 필요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그룹을 나누는 기준이 하나라는 의미로 일원</a:t>
            </a:r>
            <a:r>
              <a:rPr lang="en-US" altLang="ko-KR" dirty="0"/>
              <a:t>(</a:t>
            </a:r>
            <a:r>
              <a:rPr lang="ko-KR" altLang="en-US" dirty="0"/>
              <a:t>一元</a:t>
            </a:r>
            <a:r>
              <a:rPr lang="en-US" altLang="ko-KR" dirty="0"/>
              <a:t>)</a:t>
            </a:r>
            <a:endParaRPr lang="ko-KR" altLang="en-US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&gt; </a:t>
            </a:r>
            <a:r>
              <a:rPr lang="ko-KR" altLang="en-US" dirty="0"/>
              <a:t>유통망 기준에 의한 매출액 평균 비교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기준이</a:t>
            </a:r>
            <a:r>
              <a:rPr lang="en-US" altLang="ko-KR" dirty="0"/>
              <a:t> 2</a:t>
            </a:r>
            <a:r>
              <a:rPr lang="ko-KR" altLang="en-US" dirty="0"/>
              <a:t>개이면 이원배치 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분산을 분해한다는 의미로 분산분석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 err="1"/>
              <a:t>검정통계량이</a:t>
            </a:r>
            <a:r>
              <a:rPr lang="ko-KR" altLang="en-US" dirty="0"/>
              <a:t> </a:t>
            </a:r>
            <a:r>
              <a:rPr lang="en-US" altLang="ko-KR" dirty="0"/>
              <a:t>F </a:t>
            </a:r>
            <a:r>
              <a:rPr lang="ko-KR" altLang="en-US" dirty="0"/>
              <a:t>분포를 따르므로 </a:t>
            </a:r>
            <a:r>
              <a:rPr lang="en-US" altLang="ko-KR" dirty="0"/>
              <a:t>F </a:t>
            </a:r>
            <a:r>
              <a:rPr lang="ko-KR" altLang="en-US" dirty="0"/>
              <a:t>검정</a:t>
            </a:r>
          </a:p>
          <a:p>
            <a:pPr eaLnBrk="1" hangingPunct="1">
              <a:lnSpc>
                <a:spcPct val="120000"/>
              </a:lnSpc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6742A6-6AE6-4D67-992A-E8A1D0436E5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1920"/>
            <a:ext cx="12192000" cy="898842"/>
          </a:xfrm>
          <a:prstGeom prst="rect">
            <a:avLst/>
          </a:prstGeom>
          <a:solidFill>
            <a:srgbClr val="00CC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3.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일원배치 분산분석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여러 평균의 비교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1CB8638-A81C-4D9E-A0AC-478F4DBF0168}"/>
                  </a:ext>
                </a:extLst>
              </p:cNvPr>
              <p:cNvSpPr/>
              <p:nvPr/>
            </p:nvSpPr>
            <p:spPr>
              <a:xfrm>
                <a:off x="7380516" y="4515612"/>
                <a:ext cx="4593770" cy="803874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2000" dirty="0"/>
                  <a:t>참고</a:t>
                </a:r>
                <a:r>
                  <a:rPr lang="en-US" altLang="ko-KR" sz="2000" dirty="0"/>
                  <a:t>&gt; </a:t>
                </a:r>
                <a:r>
                  <a:rPr lang="ko-KR" altLang="en-US" sz="2000" dirty="0"/>
                  <a:t>표본이 </a:t>
                </a:r>
                <a:r>
                  <a:rPr lang="en-US" altLang="ko-KR" sz="2000" dirty="0"/>
                  <a:t>2</a:t>
                </a:r>
                <a:r>
                  <a:rPr lang="ko-KR" altLang="en-US" sz="2000" dirty="0"/>
                  <a:t>개일 때도 사용가능</a:t>
                </a:r>
                <a:endParaRPr lang="en-US" altLang="ko-KR" sz="2000" dirty="0"/>
              </a:p>
              <a:p>
                <a:pPr lvl="1">
                  <a:lnSpc>
                    <a:spcPct val="120000"/>
                  </a:lnSpc>
                </a:pPr>
                <a:r>
                  <a:rPr lang="ko-KR" altLang="en-US" sz="2000" dirty="0" err="1"/>
                  <a:t>등분산</a:t>
                </a:r>
                <a:r>
                  <a:rPr lang="ko-KR" altLang="en-US" sz="2000" dirty="0"/>
                  <a:t> 가정 결과와 동일함 </a:t>
                </a:r>
                <a:r>
                  <a:rPr lang="en-US" altLang="ko-KR" sz="2000" dirty="0"/>
                  <a:t>(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/>
                  <a:t>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41CB8638-A81C-4D9E-A0AC-478F4DBF0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516" y="4515612"/>
                <a:ext cx="4593770" cy="803874"/>
              </a:xfrm>
              <a:prstGeom prst="rect">
                <a:avLst/>
              </a:prstGeom>
              <a:blipFill>
                <a:blip r:embed="rId2"/>
                <a:stretch>
                  <a:fillRect l="-1325" t="-746" r="-397" b="-1194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1D649310-5923-4E56-907E-273AE249FE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55440" y="1422399"/>
            <a:ext cx="5040560" cy="4703765"/>
          </a:xfrm>
          <a:ln>
            <a:solidFill>
              <a:srgbClr val="00B0F0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ko-KR" sz="2800" dirty="0"/>
              <a:t> J</a:t>
            </a:r>
            <a:r>
              <a:rPr lang="ko-KR" altLang="en-US" sz="2800" dirty="0"/>
              <a:t>기업의 광고매체와 유통경로에 따른 매출액 자료</a:t>
            </a:r>
          </a:p>
          <a:p>
            <a:pPr eaLnBrk="1" hangingPunct="1">
              <a:lnSpc>
                <a:spcPct val="110000"/>
              </a:lnSpc>
            </a:pPr>
            <a:endParaRPr lang="ko-KR" altLang="en-US" sz="2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ko-KR" altLang="en-US" sz="2800" dirty="0">
                <a:solidFill>
                  <a:srgbClr val="FF3300"/>
                </a:solidFill>
              </a:rPr>
              <a:t>연구주제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sz="2800" dirty="0"/>
              <a:t>유통경로</a:t>
            </a:r>
            <a:r>
              <a:rPr lang="en-US" altLang="ko-KR" sz="2800" dirty="0"/>
              <a:t>(3</a:t>
            </a:r>
            <a:r>
              <a:rPr lang="ko-KR" altLang="en-US" sz="2800" dirty="0"/>
              <a:t>가지</a:t>
            </a:r>
            <a:r>
              <a:rPr lang="en-US" altLang="ko-KR" sz="2800" dirty="0"/>
              <a:t>)</a:t>
            </a:r>
            <a:r>
              <a:rPr lang="ko-KR" altLang="en-US" sz="2800" dirty="0"/>
              <a:t>에</a:t>
            </a:r>
            <a:r>
              <a:rPr lang="en-US" altLang="ko-KR" sz="2800" dirty="0"/>
              <a:t> </a:t>
            </a:r>
            <a:r>
              <a:rPr lang="ko-KR" altLang="en-US" sz="2800" dirty="0"/>
              <a:t>따라 매출액이 다르다고 할 수 있나</a:t>
            </a:r>
            <a:r>
              <a:rPr lang="en-US" altLang="ko-KR" sz="2800" dirty="0"/>
              <a:t>?</a:t>
            </a:r>
          </a:p>
          <a:p>
            <a:pPr eaLnBrk="1" hangingPunct="1">
              <a:lnSpc>
                <a:spcPct val="110000"/>
              </a:lnSpc>
            </a:pPr>
            <a:endParaRPr lang="en-US" altLang="ko-KR" sz="2800" dirty="0"/>
          </a:p>
          <a:p>
            <a:pPr eaLnBrk="1" hangingPunct="1">
              <a:lnSpc>
                <a:spcPct val="110000"/>
              </a:lnSpc>
            </a:pPr>
            <a:r>
              <a:rPr lang="ko-KR" altLang="en-US" sz="2800" dirty="0"/>
              <a:t>연구가설 </a:t>
            </a:r>
            <a:r>
              <a:rPr lang="en-US" altLang="ko-KR" sz="2800" dirty="0"/>
              <a:t>: </a:t>
            </a:r>
            <a:r>
              <a:rPr lang="ko-KR" altLang="en-US" sz="2800" dirty="0"/>
              <a:t>유통경로에 따라 매출액 평균이 모두 같지는 않다</a:t>
            </a:r>
            <a:r>
              <a:rPr lang="en-US" altLang="ko-KR" sz="28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13A608-E9EA-49B5-968E-C97587E2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718" y="221121"/>
            <a:ext cx="3672408" cy="641575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D929950-0C73-44C4-B07B-868FCCAA9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442"/>
            <a:ext cx="6095999" cy="591616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ko-KR" alt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 제 </a:t>
            </a:r>
            <a:r>
              <a:rPr kumimoji="0" lang="en-US" altLang="ko-KR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ko-KR" alt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계속</a:t>
            </a:r>
            <a:r>
              <a:rPr kumimoji="0" lang="en-US" altLang="ko-KR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ko-KR" alt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3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A167F08C-9160-48AB-ACB6-5AC369D49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42797"/>
            <a:ext cx="5687298" cy="603250"/>
          </a:xfrm>
          <a:solidFill>
            <a:srgbClr val="00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검정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BD49948-26EE-450E-9336-F65D953C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7" y="1197034"/>
            <a:ext cx="4410075" cy="455295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0146B62-7899-4AA0-8E81-E82E04C6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71" y="1197034"/>
            <a:ext cx="4371975" cy="45529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1DFF448-6928-43A0-A770-C070BEF7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110" y="1683139"/>
            <a:ext cx="4520747" cy="267574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9F1B614-B169-4437-AEDA-60C2AB830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636" y="1684972"/>
            <a:ext cx="4511221" cy="269514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30F9132-F78E-4B28-B1B3-8BC2B371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95" y="1228724"/>
            <a:ext cx="7209045" cy="4006215"/>
          </a:xfrm>
          <a:prstGeom prst="rect">
            <a:avLst/>
          </a:prstGeom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A167F08C-9160-48AB-ACB6-5AC369D49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42797"/>
            <a:ext cx="8130539" cy="603250"/>
          </a:xfrm>
          <a:solidFill>
            <a:srgbClr val="00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SPSS 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출력결과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Oval 7">
            <a:extLst>
              <a:ext uri="{FF2B5EF4-FFF2-40B4-BE49-F238E27FC236}">
                <a16:creationId xmlns:a16="http://schemas.microsoft.com/office/drawing/2014/main" id="{52CF0E94-3501-41C8-B44D-7C70C19D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694" y="3977227"/>
            <a:ext cx="893480" cy="786036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DEF1A-A178-4792-9E46-9512AE81627C}"/>
              </a:ext>
            </a:extLst>
          </p:cNvPr>
          <p:cNvSpPr txBox="1"/>
          <p:nvPr/>
        </p:nvSpPr>
        <p:spPr>
          <a:xfrm>
            <a:off x="5570220" y="4820352"/>
            <a:ext cx="634745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B050"/>
                </a:solidFill>
                <a:latin typeface="+mn-ea"/>
              </a:rPr>
              <a:t>결론</a:t>
            </a:r>
            <a:r>
              <a:rPr lang="en-US" altLang="ko-KR" sz="2000" b="1" dirty="0">
                <a:solidFill>
                  <a:srgbClr val="00B050"/>
                </a:solidFill>
                <a:latin typeface="+mn-ea"/>
              </a:rPr>
              <a:t>: </a:t>
            </a:r>
            <a:r>
              <a:rPr lang="ko-KR" altLang="en-US" sz="2000" b="1" dirty="0">
                <a:solidFill>
                  <a:srgbClr val="00B050"/>
                </a:solidFill>
                <a:latin typeface="+mn-ea"/>
              </a:rPr>
              <a:t>유통경로에 따라 매출액 차이가 있다 </a:t>
            </a:r>
            <a:r>
              <a:rPr lang="en-US" altLang="ko-KR" sz="2000" b="1" dirty="0">
                <a:solidFill>
                  <a:srgbClr val="00B050"/>
                </a:solidFill>
                <a:latin typeface="+mn-ea"/>
              </a:rPr>
              <a:t>(p=0.000)</a:t>
            </a:r>
            <a:endParaRPr lang="en-US" sz="20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88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773614" y="472440"/>
            <a:ext cx="6578970" cy="54362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/>
              <a:t>“</a:t>
            </a:r>
            <a:r>
              <a:rPr lang="ko-KR" altLang="en-US" sz="2400" dirty="0"/>
              <a:t>세 집단의 평균이 같다</a:t>
            </a:r>
            <a:r>
              <a:rPr lang="en-US" altLang="ko-KR" sz="2400" dirty="0"/>
              <a:t>”</a:t>
            </a:r>
            <a:r>
              <a:rPr lang="ko-KR" altLang="en-US" sz="2400" dirty="0"/>
              <a:t>가 기각되면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세 집단의 평균이 모두 다르다</a:t>
            </a:r>
            <a:r>
              <a:rPr lang="en-US" altLang="ko-KR" sz="2000" dirty="0"/>
              <a:t>?</a:t>
            </a:r>
            <a:endParaRPr lang="ko-KR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평균이 모두 같지는 않다</a:t>
            </a: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평균이 서로 다른 쌍이 있다는 의미</a:t>
            </a: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endParaRPr lang="ko-KR" altLang="en-US" sz="2000" dirty="0"/>
          </a:p>
          <a:p>
            <a:pPr eaLnBrk="1" hangingPunct="1">
              <a:lnSpc>
                <a:spcPct val="90000"/>
              </a:lnSpc>
            </a:pPr>
            <a:r>
              <a:rPr lang="ko-KR" altLang="en-US" sz="2400" dirty="0" err="1"/>
              <a:t>사후분석이</a:t>
            </a:r>
            <a:r>
              <a:rPr lang="ko-KR" altLang="en-US" sz="2400" dirty="0"/>
              <a:t> 필요</a:t>
            </a:r>
            <a:endParaRPr lang="en-US" altLang="ko-KR" sz="24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예</a:t>
            </a:r>
            <a:r>
              <a:rPr lang="en-US" altLang="ko-KR" sz="2000" dirty="0"/>
              <a:t>&gt; A, B, C </a:t>
            </a:r>
            <a:r>
              <a:rPr lang="ko-KR" altLang="en-US" sz="2000" dirty="0"/>
              <a:t>세 그룹의 동일성 검정이 기각되면</a:t>
            </a: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A</a:t>
            </a:r>
            <a:r>
              <a:rPr lang="ko-KR" altLang="en-US" sz="2000" dirty="0"/>
              <a:t>≠</a:t>
            </a:r>
            <a:r>
              <a:rPr lang="en-US" altLang="ko-KR" sz="2000" dirty="0"/>
              <a:t>B, A</a:t>
            </a:r>
            <a:r>
              <a:rPr lang="ko-KR" altLang="en-US" sz="2000" dirty="0"/>
              <a:t>≠</a:t>
            </a:r>
            <a:r>
              <a:rPr lang="en-US" altLang="ko-KR" sz="2000" dirty="0"/>
              <a:t>C, B</a:t>
            </a:r>
            <a:r>
              <a:rPr lang="ko-KR" altLang="en-US" sz="2000" dirty="0"/>
              <a:t>≠</a:t>
            </a:r>
            <a:r>
              <a:rPr lang="en-US" altLang="ko-KR" sz="2000" dirty="0"/>
              <a:t>C </a:t>
            </a:r>
            <a:r>
              <a:rPr lang="ko-KR" altLang="en-US" sz="2000" dirty="0"/>
              <a:t>를 체크</a:t>
            </a:r>
            <a:r>
              <a:rPr lang="en-US" altLang="ko-KR" sz="2000" dirty="0"/>
              <a:t>(multiple comparison)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sz="2000" dirty="0"/>
              <a:t>결과</a:t>
            </a:r>
            <a:r>
              <a:rPr lang="en-US" altLang="ko-KR" sz="2000" dirty="0"/>
              <a:t> </a:t>
            </a:r>
            <a:r>
              <a:rPr lang="ko-KR" altLang="en-US" sz="2000" dirty="0"/>
              <a:t>표시</a:t>
            </a:r>
            <a:endParaRPr lang="en-US" altLang="ko-KR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/>
              <a:t>   A           B           C</a:t>
            </a:r>
            <a:r>
              <a:rPr lang="ko-KR" alt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/>
          </a:p>
          <a:p>
            <a:pPr lvl="1"/>
            <a:r>
              <a:rPr lang="en-US" altLang="ko-KR" sz="2000" dirty="0"/>
              <a:t>A</a:t>
            </a:r>
            <a:r>
              <a:rPr lang="ko-KR" altLang="en-US" sz="2000" dirty="0"/>
              <a:t>≠</a:t>
            </a:r>
            <a:r>
              <a:rPr lang="en-US" altLang="ko-KR" sz="2000" dirty="0"/>
              <a:t>C</a:t>
            </a:r>
            <a:endParaRPr lang="ko-KR" altLang="en-US" sz="2000" dirty="0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960534" y="390752"/>
            <a:ext cx="3009900" cy="2954338"/>
          </a:xfrm>
          <a:prstGeom prst="ellipse">
            <a:avLst/>
          </a:prstGeom>
          <a:solidFill>
            <a:srgbClr val="CC66FF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¤"/>
              <a:defRPr sz="3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ko-KR" altLang="en-US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사후분석</a:t>
            </a:r>
            <a:br>
              <a:rPr lang="en-US" altLang="ko-KR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post-hoc</a:t>
            </a:r>
            <a:br>
              <a:rPr lang="en-US" altLang="ko-KR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ko-KR" altLang="en-US" sz="3600" b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1BA0098-2D50-4461-ADA7-C150738BC064}"/>
              </a:ext>
            </a:extLst>
          </p:cNvPr>
          <p:cNvCxnSpPr/>
          <p:nvPr/>
        </p:nvCxnSpPr>
        <p:spPr>
          <a:xfrm>
            <a:off x="5713100" y="4486632"/>
            <a:ext cx="10128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1A932E2-AF15-495C-BCE6-940F62D2147F}"/>
              </a:ext>
            </a:extLst>
          </p:cNvPr>
          <p:cNvCxnSpPr/>
          <p:nvPr/>
        </p:nvCxnSpPr>
        <p:spPr>
          <a:xfrm>
            <a:off x="6467852" y="4740756"/>
            <a:ext cx="9763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956DCA1-85EB-4580-A08B-86830AFC0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680"/>
          <a:stretch/>
        </p:blipFill>
        <p:spPr>
          <a:xfrm>
            <a:off x="6510788" y="2882992"/>
            <a:ext cx="1876425" cy="1477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47F4D3F-1FC1-451F-B27B-4B2628D7A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237" y="1306411"/>
            <a:ext cx="4476750" cy="26289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7C02542-3C4F-4564-B0F2-A3119CAB5830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342797"/>
            <a:ext cx="5687298" cy="603250"/>
          </a:xfrm>
          <a:prstGeom prst="rect">
            <a:avLst/>
          </a:prstGeom>
          <a:solidFill>
            <a:srgbClr val="00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사후분석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A29E04-E190-481B-8AA7-F6B2FB0FE7A9}"/>
                  </a:ext>
                </a:extLst>
              </p:cNvPr>
              <p:cNvSpPr txBox="1"/>
              <p:nvPr/>
            </p:nvSpPr>
            <p:spPr>
              <a:xfrm>
                <a:off x="1229238" y="4134706"/>
                <a:ext cx="4458062" cy="147732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LSD </a:t>
                </a:r>
                <a:r>
                  <a:rPr lang="ko-KR" altLang="en-US" dirty="0"/>
                  <a:t>방법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각 쌍에 대한 </a:t>
                </a:r>
                <a:r>
                  <a:rPr lang="en-US" altLang="ko-KR" dirty="0"/>
                  <a:t>95%</a:t>
                </a:r>
                <a:r>
                  <a:rPr lang="ko-KR" altLang="en-US" dirty="0"/>
                  <a:t>신뢰구간 사용</a:t>
                </a:r>
                <a:endParaRPr lang="en-US" altLang="ko-KR" dirty="0"/>
              </a:p>
              <a:p>
                <a:r>
                  <a:rPr lang="ko-KR" altLang="en-US" dirty="0"/>
                  <a:t>예</a:t>
                </a:r>
                <a:r>
                  <a:rPr lang="en-US" altLang="ko-KR" dirty="0"/>
                  <a:t>&gt;  A  B  C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</m:oMath>
                </a14:m>
                <a:r>
                  <a:rPr lang="en-US" altLang="ko-KR" dirty="0"/>
                  <a:t> 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95% CI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</m:oMath>
                </a14:m>
                <a:r>
                  <a:rPr lang="en-US" altLang="ko-KR" dirty="0"/>
                  <a:t> 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95% CI </a:t>
                </a:r>
                <a:endParaRPr lang="en-US" altLang="ko-K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95% CI 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A29E04-E190-481B-8AA7-F6B2FB0FE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38" y="4134706"/>
                <a:ext cx="4458062" cy="1477328"/>
              </a:xfrm>
              <a:prstGeom prst="rect">
                <a:avLst/>
              </a:prstGeom>
              <a:blipFill>
                <a:blip r:embed="rId8"/>
                <a:stretch>
                  <a:fillRect l="-1091" t="-2449" b="-44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648C4C5A-6C67-4EC0-A200-6E088686C2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1847" y="1306411"/>
            <a:ext cx="5143500" cy="3457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691D5F77-0222-48E0-B8DF-DA8CE9CA874B}"/>
                  </a:ext>
                </a:extLst>
              </p:cNvPr>
              <p:cNvSpPr/>
              <p:nvPr/>
            </p:nvSpPr>
            <p:spPr>
              <a:xfrm>
                <a:off x="6417991" y="4940094"/>
                <a:ext cx="5157355" cy="6463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dirty="0"/>
                  <a:t>모든 쌍에 대하여 맞을 확률은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=0.86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ko-KR" altLang="en-US" dirty="0"/>
                  <a:t>이 경우 </a:t>
                </a:r>
                <a:r>
                  <a:rPr lang="en-US" altLang="ko-KR" dirty="0"/>
                  <a:t>LSD</a:t>
                </a:r>
                <a:r>
                  <a:rPr lang="ko-KR" altLang="en-US" dirty="0"/>
                  <a:t>의 전체 유의수준은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0.14&gt;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ko-KR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691D5F77-0222-48E0-B8DF-DA8CE9CA8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991" y="4940094"/>
                <a:ext cx="5157355" cy="646331"/>
              </a:xfrm>
              <a:prstGeom prst="rect">
                <a:avLst/>
              </a:prstGeom>
              <a:blipFill>
                <a:blip r:embed="rId10"/>
                <a:stretch>
                  <a:fillRect l="-943" t="-5556" b="-12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DCFD634-88A6-4BE5-8A06-CFECAD0D9D71}"/>
              </a:ext>
            </a:extLst>
          </p:cNvPr>
          <p:cNvSpPr/>
          <p:nvPr/>
        </p:nvSpPr>
        <p:spPr>
          <a:xfrm>
            <a:off x="6842760" y="2019300"/>
            <a:ext cx="4640580" cy="3657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F3D845E-AC70-41BE-A810-D23F8A95FCE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42797"/>
            <a:ext cx="7231311" cy="603250"/>
          </a:xfrm>
          <a:prstGeom prst="rect">
            <a:avLst/>
          </a:prstGeom>
          <a:solidFill>
            <a:srgbClr val="00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사후분석결과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09BFD1D-EA62-4A95-8DB0-4ED8D7274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0" y="1139189"/>
            <a:ext cx="4431030" cy="4853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B2F2B-FE0D-42C0-8E1C-BBAC07EFF386}"/>
              </a:ext>
            </a:extLst>
          </p:cNvPr>
          <p:cNvSpPr txBox="1"/>
          <p:nvPr/>
        </p:nvSpPr>
        <p:spPr>
          <a:xfrm>
            <a:off x="7063740" y="2842260"/>
            <a:ext cx="13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방문판매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B3D18-4BF4-4B37-B0C9-DBDE1D6C391B}"/>
              </a:ext>
            </a:extLst>
          </p:cNvPr>
          <p:cNvSpPr txBox="1"/>
          <p:nvPr/>
        </p:nvSpPr>
        <p:spPr>
          <a:xfrm>
            <a:off x="8699862" y="2842260"/>
            <a:ext cx="13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백화점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53002-C00A-49FA-B92F-D70E8817BCB1}"/>
              </a:ext>
            </a:extLst>
          </p:cNvPr>
          <p:cNvSpPr txBox="1"/>
          <p:nvPr/>
        </p:nvSpPr>
        <p:spPr>
          <a:xfrm>
            <a:off x="10190844" y="2842260"/>
            <a:ext cx="13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대리점</a:t>
            </a:r>
            <a:endParaRPr lang="en-US" sz="20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EA51A39-D67D-4830-A01E-117DEF0B763B}"/>
              </a:ext>
            </a:extLst>
          </p:cNvPr>
          <p:cNvCxnSpPr/>
          <p:nvPr/>
        </p:nvCxnSpPr>
        <p:spPr>
          <a:xfrm>
            <a:off x="7219915" y="3565705"/>
            <a:ext cx="9906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B96BAA9-8E45-4B16-AA70-43668F603317}"/>
              </a:ext>
            </a:extLst>
          </p:cNvPr>
          <p:cNvCxnSpPr>
            <a:cxnSpLocks/>
          </p:cNvCxnSpPr>
          <p:nvPr/>
        </p:nvCxnSpPr>
        <p:spPr>
          <a:xfrm>
            <a:off x="8780200" y="3550010"/>
            <a:ext cx="21925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7EC117-9A42-41CB-9B49-1778DD99A9AB}"/>
              </a:ext>
            </a:extLst>
          </p:cNvPr>
          <p:cNvSpPr txBox="1"/>
          <p:nvPr/>
        </p:nvSpPr>
        <p:spPr>
          <a:xfrm>
            <a:off x="7284720" y="436626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방문판매 ≠ 백화점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BB015-0FB9-40F9-A986-C31772CDF269}"/>
              </a:ext>
            </a:extLst>
          </p:cNvPr>
          <p:cNvSpPr txBox="1"/>
          <p:nvPr/>
        </p:nvSpPr>
        <p:spPr>
          <a:xfrm>
            <a:off x="7284719" y="4953917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방문판매 ≠ 대리점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6826" y="1844040"/>
            <a:ext cx="4136634" cy="3255804"/>
          </a:xfrm>
          <a:ln>
            <a:solidFill>
              <a:srgbClr val="33CC33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/>
              <a:t>일원배치 분산분석</a:t>
            </a:r>
            <a:endParaRPr lang="en-US" altLang="ko-KR" sz="2400" dirty="0"/>
          </a:p>
          <a:p>
            <a:pPr lvl="1">
              <a:lnSpc>
                <a:spcPct val="100000"/>
              </a:lnSpc>
            </a:pPr>
            <a:r>
              <a:rPr lang="ko-KR" altLang="en-US" sz="2000" dirty="0"/>
              <a:t>분산분석표의 작성</a:t>
            </a:r>
            <a:endParaRPr lang="en-US" altLang="ko-KR" sz="2000" dirty="0"/>
          </a:p>
          <a:p>
            <a:pPr lvl="1">
              <a:lnSpc>
                <a:spcPct val="100000"/>
              </a:lnSpc>
            </a:pPr>
            <a:r>
              <a:rPr lang="en-US" altLang="ko-KR" sz="2000"/>
              <a:t>F </a:t>
            </a:r>
            <a:r>
              <a:rPr lang="ko-KR" altLang="en-US" sz="2000"/>
              <a:t>검정</a:t>
            </a:r>
            <a:endParaRPr lang="en-US" altLang="ko-KR" sz="2000" dirty="0"/>
          </a:p>
          <a:p>
            <a:pPr lvl="1"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400" dirty="0"/>
              <a:t>분산을 분석한다</a:t>
            </a:r>
            <a:r>
              <a:rPr lang="en-US" altLang="ko-KR" sz="2400" dirty="0"/>
              <a:t>?</a:t>
            </a:r>
          </a:p>
          <a:p>
            <a:pPr lvl="1">
              <a:lnSpc>
                <a:spcPct val="100000"/>
              </a:lnSpc>
            </a:pPr>
            <a:r>
              <a:rPr lang="ko-KR" altLang="en-US" sz="2000" dirty="0"/>
              <a:t>분산의</a:t>
            </a:r>
            <a:r>
              <a:rPr lang="en-US" altLang="ko-KR" sz="2000" dirty="0"/>
              <a:t> </a:t>
            </a:r>
            <a:r>
              <a:rPr lang="ko-KR" altLang="en-US" sz="2000" dirty="0"/>
              <a:t>의미</a:t>
            </a:r>
            <a:r>
              <a:rPr lang="en-US" altLang="ko-KR" sz="2000" dirty="0"/>
              <a:t>: information</a:t>
            </a:r>
          </a:p>
          <a:p>
            <a:pPr lvl="1">
              <a:lnSpc>
                <a:spcPct val="100000"/>
              </a:lnSpc>
            </a:pPr>
            <a:r>
              <a:rPr lang="ko-KR" altLang="en-US" sz="2000" dirty="0"/>
              <a:t>분산이 발생하는 원인을 찾는다</a:t>
            </a:r>
            <a:endParaRPr lang="en-US" altLang="ko-KR" sz="20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15337"/>
              </p:ext>
            </p:extLst>
          </p:nvPr>
        </p:nvGraphicFramePr>
        <p:xfrm>
          <a:off x="7450172" y="890218"/>
          <a:ext cx="2027736" cy="80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1117115" imgH="444307" progId="Equation.3">
                  <p:embed/>
                </p:oleObj>
              </mc:Choice>
              <mc:Fallback>
                <p:oleObj name="Equation" r:id="rId3" imgW="1117115" imgH="444307" progId="Equation.3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72" y="890218"/>
                        <a:ext cx="2027736" cy="806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944222" y="1209346"/>
            <a:ext cx="139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o-KR" altLang="en-US" dirty="0"/>
              <a:t>표본의 분산</a:t>
            </a:r>
            <a:endParaRPr lang="en-US" altLang="en-US" dirty="0"/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AEAB306B-FB3E-4DC0-AE06-5AB3BCB77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539169"/>
              </p:ext>
            </p:extLst>
          </p:nvPr>
        </p:nvGraphicFramePr>
        <p:xfrm>
          <a:off x="8464040" y="1844040"/>
          <a:ext cx="3075961" cy="32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id="{77C25DAF-B7AC-40FC-BD2E-157F80A58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39364"/>
              </p:ext>
            </p:extLst>
          </p:nvPr>
        </p:nvGraphicFramePr>
        <p:xfrm>
          <a:off x="5200357" y="1844040"/>
          <a:ext cx="3056992" cy="32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E9CFD07-37F5-45E6-9CAB-C492C75361AD}"/>
              </a:ext>
            </a:extLst>
          </p:cNvPr>
          <p:cNvCxnSpPr>
            <a:cxnSpLocks/>
          </p:cNvCxnSpPr>
          <p:nvPr/>
        </p:nvCxnSpPr>
        <p:spPr>
          <a:xfrm>
            <a:off x="5562600" y="3589020"/>
            <a:ext cx="253746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A21AF86-13EA-405B-94D3-837F7BD007C9}"/>
              </a:ext>
            </a:extLst>
          </p:cNvPr>
          <p:cNvCxnSpPr>
            <a:cxnSpLocks/>
          </p:cNvCxnSpPr>
          <p:nvPr/>
        </p:nvCxnSpPr>
        <p:spPr>
          <a:xfrm>
            <a:off x="8839200" y="3931920"/>
            <a:ext cx="12573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9E7DB5A-D04F-4005-A5AB-BD874028310E}"/>
              </a:ext>
            </a:extLst>
          </p:cNvPr>
          <p:cNvCxnSpPr>
            <a:cxnSpLocks/>
          </p:cNvCxnSpPr>
          <p:nvPr/>
        </p:nvCxnSpPr>
        <p:spPr>
          <a:xfrm>
            <a:off x="10058400" y="3230880"/>
            <a:ext cx="1280160" cy="0"/>
          </a:xfrm>
          <a:prstGeom prst="line">
            <a:avLst/>
          </a:prstGeom>
          <a:ln w="1905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C43F949-2231-46EF-BF28-1C02B00AD3F5}"/>
              </a:ext>
            </a:extLst>
          </p:cNvPr>
          <p:cNvCxnSpPr>
            <a:cxnSpLocks/>
          </p:cNvCxnSpPr>
          <p:nvPr/>
        </p:nvCxnSpPr>
        <p:spPr>
          <a:xfrm>
            <a:off x="8801100" y="3589020"/>
            <a:ext cx="253746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8C126D4D-2F1A-4AD9-BE32-0C70B23C7055}"/>
              </a:ext>
            </a:extLst>
          </p:cNvPr>
          <p:cNvSpPr/>
          <p:nvPr/>
        </p:nvSpPr>
        <p:spPr>
          <a:xfrm>
            <a:off x="686826" y="487680"/>
            <a:ext cx="4136634" cy="90678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분산분석의 의미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7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3" grpId="0"/>
      <p:bldGraphic spid="9" grpId="0">
        <p:bldAsOne/>
      </p:bldGraphic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618711E-ED9A-4DD6-8370-B2F7F8539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5260"/>
            <a:ext cx="12192000" cy="867504"/>
          </a:xfrm>
          <a:solidFill>
            <a:schemeClr val="accent4"/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모집단 평균에 관한 검정의 종류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1B75F19-5328-40BA-991B-5E21A45108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1274192"/>
            <a:ext cx="4495680" cy="424847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ko-KR" altLang="en-US" sz="2400" dirty="0"/>
              <a:t>모집단이 하나일 때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z="2000" dirty="0"/>
              <a:t>A </a:t>
            </a:r>
            <a:r>
              <a:rPr lang="ko-KR" altLang="en-US" sz="2000" dirty="0"/>
              <a:t>집단의 만족도가 </a:t>
            </a:r>
            <a:r>
              <a:rPr lang="en-US" altLang="ko-KR" sz="2000" dirty="0"/>
              <a:t>4</a:t>
            </a:r>
            <a:r>
              <a:rPr lang="ko-KR" altLang="en-US" sz="2000" dirty="0"/>
              <a:t>이상이라고 할 수 있는지</a:t>
            </a:r>
          </a:p>
          <a:p>
            <a:pPr lvl="1" eaLnBrk="1" hangingPunct="1">
              <a:lnSpc>
                <a:spcPct val="120000"/>
              </a:lnSpc>
            </a:pPr>
            <a:endParaRPr lang="ko-KR" altLang="en-US" sz="2000" dirty="0"/>
          </a:p>
          <a:p>
            <a:pPr eaLnBrk="1" hangingPunct="1">
              <a:lnSpc>
                <a:spcPct val="120000"/>
              </a:lnSpc>
            </a:pPr>
            <a:r>
              <a:rPr lang="ko-KR" altLang="en-US" sz="2400" dirty="0"/>
              <a:t>모집단이 두개 일 때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z="2000" dirty="0"/>
              <a:t>남녀 간에 만족도</a:t>
            </a:r>
            <a:r>
              <a:rPr lang="en-US" altLang="ko-KR" sz="2000" dirty="0"/>
              <a:t> </a:t>
            </a:r>
            <a:r>
              <a:rPr lang="ko-KR" altLang="en-US" sz="2000" dirty="0"/>
              <a:t>평균차이가 있는지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z="2000" dirty="0"/>
              <a:t>광고를 보기 전과 후에 태도</a:t>
            </a:r>
            <a:r>
              <a:rPr lang="en-US" altLang="ko-KR" sz="2000" dirty="0"/>
              <a:t>(</a:t>
            </a:r>
            <a:r>
              <a:rPr lang="ko-KR" altLang="en-US" sz="2000" dirty="0"/>
              <a:t>평균</a:t>
            </a:r>
            <a:r>
              <a:rPr lang="en-US" altLang="ko-KR" sz="2000" dirty="0"/>
              <a:t>)</a:t>
            </a:r>
            <a:r>
              <a:rPr lang="ko-KR" altLang="en-US" sz="2000" dirty="0"/>
              <a:t>가 변화가 있는지</a:t>
            </a:r>
          </a:p>
          <a:p>
            <a:pPr lvl="1" eaLnBrk="1" hangingPunct="1">
              <a:lnSpc>
                <a:spcPct val="120000"/>
              </a:lnSpc>
            </a:pPr>
            <a:endParaRPr lang="ko-KR" altLang="en-US" sz="2000" dirty="0"/>
          </a:p>
          <a:p>
            <a:pPr eaLnBrk="1" hangingPunct="1">
              <a:lnSpc>
                <a:spcPct val="120000"/>
              </a:lnSpc>
            </a:pPr>
            <a:r>
              <a:rPr lang="ko-KR" altLang="en-US" sz="2400" dirty="0"/>
              <a:t>모집단이 </a:t>
            </a:r>
            <a:r>
              <a:rPr lang="en-US" altLang="ko-KR" sz="2400" dirty="0"/>
              <a:t>3</a:t>
            </a:r>
            <a:r>
              <a:rPr lang="ko-KR" altLang="en-US" sz="2400" dirty="0"/>
              <a:t>개 이상일 때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z="2000" dirty="0"/>
              <a:t>상중하 그룹 간에 평균차이가 있는지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30AC65D-F2D7-4E37-BE17-B5A21E4B7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1" r="1796" b="2519"/>
          <a:stretch/>
        </p:blipFill>
        <p:spPr>
          <a:xfrm>
            <a:off x="5746750" y="1274192"/>
            <a:ext cx="5187950" cy="41414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D99F18D-389C-498F-993D-6876C49B7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940232"/>
              </p:ext>
            </p:extLst>
          </p:nvPr>
        </p:nvGraphicFramePr>
        <p:xfrm>
          <a:off x="5551248" y="487680"/>
          <a:ext cx="6125455" cy="252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2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개체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A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B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합계</a:t>
                      </a:r>
                      <a:endParaRPr lang="en-US" altLang="ko-KR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55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평균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39" name="TextBox 4"/>
          <p:cNvSpPr txBox="1">
            <a:spLocks noChangeArrowheads="1"/>
          </p:cNvSpPr>
          <p:nvPr/>
        </p:nvSpPr>
        <p:spPr bwMode="auto">
          <a:xfrm>
            <a:off x="686825" y="1692026"/>
            <a:ext cx="4220673" cy="34163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latinLnBrk="1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>
                <a:latin typeface="+mn-ea"/>
              </a:rPr>
              <a:t>각 데이터와 전체평균과의 차이는 왜 발생하는가</a:t>
            </a:r>
            <a:r>
              <a:rPr lang="en-US" altLang="ko-KR" sz="2400" dirty="0">
                <a:latin typeface="+mn-ea"/>
              </a:rPr>
              <a:t>?</a:t>
            </a:r>
          </a:p>
          <a:p>
            <a:pPr marL="342900" indent="-342900" latinLnBrk="1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>
                <a:latin typeface="+mn-ea"/>
              </a:rPr>
              <a:t>예로 첫번째 자료 </a:t>
            </a:r>
            <a:r>
              <a:rPr lang="en-US" altLang="ko-KR" sz="2400" dirty="0">
                <a:latin typeface="+mn-ea"/>
              </a:rPr>
              <a:t>50</a:t>
            </a:r>
            <a:r>
              <a:rPr lang="ko-KR" altLang="en-US" sz="2400" dirty="0">
                <a:latin typeface="+mn-ea"/>
              </a:rPr>
              <a:t>은   전체평균 </a:t>
            </a:r>
            <a:r>
              <a:rPr lang="en-US" altLang="ko-KR" sz="2400" dirty="0">
                <a:latin typeface="+mn-ea"/>
              </a:rPr>
              <a:t>70</a:t>
            </a:r>
            <a:r>
              <a:rPr lang="ko-KR" altLang="en-US" sz="2400" dirty="0">
                <a:latin typeface="+mn-ea"/>
              </a:rPr>
              <a:t>과 왜 차이가 나는가</a:t>
            </a:r>
            <a:r>
              <a:rPr lang="en-US" altLang="ko-KR" sz="2400" dirty="0">
                <a:latin typeface="+mn-ea"/>
              </a:rPr>
              <a:t>?</a:t>
            </a:r>
          </a:p>
          <a:p>
            <a:pPr marL="342900" indent="-342900" latinLnBrk="1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>
                <a:latin typeface="+mn-ea"/>
              </a:rPr>
              <a:t>그룹평균이 전체 평균과  달라서 생긴 변동과</a:t>
            </a:r>
            <a:endParaRPr lang="en-US" altLang="ko-KR" sz="2400" dirty="0">
              <a:latin typeface="+mn-ea"/>
            </a:endParaRPr>
          </a:p>
          <a:p>
            <a:pPr marL="342900" indent="-342900" latinLnBrk="1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>
                <a:latin typeface="+mn-ea"/>
              </a:rPr>
              <a:t>각 데이터가 그룹평균과  달라서 생긴 변동으로 구성 </a:t>
            </a:r>
          </a:p>
        </p:txBody>
      </p:sp>
      <p:sp>
        <p:nvSpPr>
          <p:cNvPr id="33840" name="TextBox 5"/>
          <p:cNvSpPr txBox="1">
            <a:spLocks noChangeArrowheads="1"/>
          </p:cNvSpPr>
          <p:nvPr/>
        </p:nvSpPr>
        <p:spPr bwMode="auto">
          <a:xfrm>
            <a:off x="6923483" y="3464917"/>
            <a:ext cx="3690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dirty="0">
                <a:latin typeface="+mn-ea"/>
              </a:rPr>
              <a:t>50-70 = 50-65  +  65-70</a:t>
            </a:r>
            <a:endParaRPr lang="ko-KR" altLang="en-US" sz="2400" dirty="0">
              <a:latin typeface="+mn-ea"/>
            </a:endParaRPr>
          </a:p>
        </p:txBody>
      </p:sp>
      <p:sp>
        <p:nvSpPr>
          <p:cNvPr id="33841" name="TextBox 6"/>
          <p:cNvSpPr txBox="1">
            <a:spLocks noChangeArrowheads="1"/>
          </p:cNvSpPr>
          <p:nvPr/>
        </p:nvSpPr>
        <p:spPr bwMode="auto">
          <a:xfrm>
            <a:off x="6496128" y="4045212"/>
            <a:ext cx="4746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400" dirty="0">
                <a:latin typeface="+mn-ea"/>
              </a:rPr>
              <a:t>전체변동</a:t>
            </a:r>
            <a:r>
              <a:rPr lang="en-US" altLang="ko-KR" sz="2400" dirty="0">
                <a:latin typeface="+mn-ea"/>
              </a:rPr>
              <a:t> = </a:t>
            </a:r>
            <a:r>
              <a:rPr lang="ko-KR" altLang="en-US" sz="2400" dirty="0">
                <a:latin typeface="+mn-ea"/>
              </a:rPr>
              <a:t>자체변동</a:t>
            </a:r>
            <a:r>
              <a:rPr lang="en-US" altLang="ko-KR" sz="2400" dirty="0">
                <a:latin typeface="+mn-ea"/>
              </a:rPr>
              <a:t> + </a:t>
            </a:r>
            <a:r>
              <a:rPr lang="ko-KR" altLang="en-US" sz="2400" dirty="0">
                <a:latin typeface="+mn-ea"/>
              </a:rPr>
              <a:t>그룹변동</a:t>
            </a:r>
          </a:p>
        </p:txBody>
      </p:sp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07CEA462-089C-4989-A3CE-51279D98F929}"/>
              </a:ext>
            </a:extLst>
          </p:cNvPr>
          <p:cNvSpPr/>
          <p:nvPr/>
        </p:nvSpPr>
        <p:spPr>
          <a:xfrm>
            <a:off x="8228221" y="4753838"/>
            <a:ext cx="1104258" cy="604838"/>
          </a:xfrm>
          <a:prstGeom prst="wedgeRoundRectCallout">
            <a:avLst>
              <a:gd name="adj1" fmla="val -8708"/>
              <a:gd name="adj2" fmla="val -878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오차변동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25F13A03-4317-4EB7-B663-EAE9A066A7DA}"/>
              </a:ext>
            </a:extLst>
          </p:cNvPr>
          <p:cNvSpPr/>
          <p:nvPr/>
        </p:nvSpPr>
        <p:spPr>
          <a:xfrm>
            <a:off x="9803848" y="4752251"/>
            <a:ext cx="1104259" cy="606425"/>
          </a:xfrm>
          <a:prstGeom prst="wedgeRoundRectCallout">
            <a:avLst>
              <a:gd name="adj1" fmla="val -8708"/>
              <a:gd name="adj2" fmla="val -878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처리변동</a:t>
            </a:r>
          </a:p>
        </p:txBody>
      </p:sp>
      <p:sp>
        <p:nvSpPr>
          <p:cNvPr id="3" name="타원 2"/>
          <p:cNvSpPr/>
          <p:nvPr/>
        </p:nvSpPr>
        <p:spPr>
          <a:xfrm>
            <a:off x="7007683" y="785246"/>
            <a:ext cx="715265" cy="632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10730955" y="2482193"/>
            <a:ext cx="741033" cy="672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타원 10"/>
          <p:cNvSpPr/>
          <p:nvPr/>
        </p:nvSpPr>
        <p:spPr>
          <a:xfrm>
            <a:off x="7051231" y="2538684"/>
            <a:ext cx="671717" cy="63821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08C31B3-4905-449C-B221-23CC8BD1AFEA}"/>
              </a:ext>
            </a:extLst>
          </p:cNvPr>
          <p:cNvSpPr/>
          <p:nvPr/>
        </p:nvSpPr>
        <p:spPr>
          <a:xfrm>
            <a:off x="686826" y="487680"/>
            <a:ext cx="4150194" cy="90678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분산의 분석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분해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7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9" grpId="0" uiExpand="1" build="p" animBg="1"/>
      <p:bldP spid="33840" grpId="0"/>
      <p:bldP spid="33841" grpId="0"/>
      <p:bldP spid="2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FD99F18D-389C-498F-993D-6876C49B7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79842"/>
              </p:ext>
            </p:extLst>
          </p:nvPr>
        </p:nvGraphicFramePr>
        <p:xfrm>
          <a:off x="686827" y="1599114"/>
          <a:ext cx="5051035" cy="23770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1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개체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A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B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합계</a:t>
                      </a:r>
                      <a:endParaRPr lang="en-US" altLang="ko-KR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55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85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평균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08C31B3-4905-449C-B221-23CC8BD1AFEA}"/>
              </a:ext>
            </a:extLst>
          </p:cNvPr>
          <p:cNvSpPr/>
          <p:nvPr/>
        </p:nvSpPr>
        <p:spPr>
          <a:xfrm>
            <a:off x="686826" y="487680"/>
            <a:ext cx="5051034" cy="90678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분산분석의 아이디어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내용 개체 틀 3">
            <a:extLst>
              <a:ext uri="{FF2B5EF4-FFF2-40B4-BE49-F238E27FC236}">
                <a16:creationId xmlns:a16="http://schemas.microsoft.com/office/drawing/2014/main" id="{47EE0657-6D95-422D-BA01-9C72D8AF9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088228"/>
              </p:ext>
            </p:extLst>
          </p:nvPr>
        </p:nvGraphicFramePr>
        <p:xfrm>
          <a:off x="6318007" y="1599114"/>
          <a:ext cx="5051035" cy="23770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1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개체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A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B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합계</a:t>
                      </a:r>
                      <a:endParaRPr lang="en-US" altLang="ko-KR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/>
                        <a:t>62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67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69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3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66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71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76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4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68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/>
                        <a:t>73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78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/>
                        <a:t>평균</a:t>
                      </a:r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65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75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70</a:t>
                      </a:r>
                      <a:endParaRPr lang="ko-KR" altLang="en-US" sz="2000" dirty="0"/>
                    </a:p>
                  </a:txBody>
                  <a:tcPr marL="91449" marR="91449" marT="45684" marB="456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ADFFA50-B56C-4564-A15B-0F85D9A8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26" y="4098473"/>
            <a:ext cx="5051034" cy="192185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B226BAD-6D92-4DBA-839E-66AC0DF2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007" y="4098473"/>
            <a:ext cx="5051034" cy="192185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4166A5-D830-46D4-9EA3-05CACCDF2E1D}"/>
              </a:ext>
            </a:extLst>
          </p:cNvPr>
          <p:cNvSpPr txBox="1"/>
          <p:nvPr/>
        </p:nvSpPr>
        <p:spPr>
          <a:xfrm>
            <a:off x="6318007" y="617904"/>
            <a:ext cx="505103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집단 간 변동이 집단 내 변동에 비해 얼마나 큰지를 판단함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내용 개체 틀 2"/>
          <p:cNvSpPr>
            <a:spLocks noGrp="1" noChangeArrowheads="1"/>
          </p:cNvSpPr>
          <p:nvPr>
            <p:ph idx="1"/>
          </p:nvPr>
        </p:nvSpPr>
        <p:spPr>
          <a:xfrm>
            <a:off x="6979920" y="727234"/>
            <a:ext cx="4183380" cy="427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Analysis of Variance = ANOVA</a:t>
            </a:r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C6EB1F7-8A98-41EE-92AA-BAEE7F3EF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45758"/>
              </p:ext>
            </p:extLst>
          </p:nvPr>
        </p:nvGraphicFramePr>
        <p:xfrm>
          <a:off x="686826" y="1695306"/>
          <a:ext cx="10415514" cy="3109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6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요인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source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제곱합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Sum of Square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자유도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Degree</a:t>
                      </a:r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of Freedom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평균제곱합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Mean</a:t>
                      </a:r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SS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F </a:t>
                      </a:r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값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F-value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유의확률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P-value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>
                          <a:latin typeface="휴먼모음T" pitchFamily="18" charset="-127"/>
                          <a:ea typeface="휴먼모음T" pitchFamily="18" charset="-127"/>
                        </a:rPr>
                        <a:t>처리</a:t>
                      </a:r>
                      <a:r>
                        <a:rPr lang="en-US" altLang="ko-KR" sz="2000" b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>
                          <a:latin typeface="휴먼모음T" pitchFamily="18" charset="-127"/>
                          <a:ea typeface="휴먼모음T" pitchFamily="18" charset="-127"/>
                        </a:rPr>
                        <a:t>그룹간</a:t>
                      </a:r>
                      <a:r>
                        <a:rPr lang="en-US" altLang="ko-KR" sz="2000" b="0">
                          <a:latin typeface="휴먼모음T" pitchFamily="18" charset="-127"/>
                          <a:ea typeface="휴먼모음T" pitchFamily="18" charset="-127"/>
                        </a:rPr>
                        <a:t>) treatment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SStr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k-1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MStr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=</a:t>
                      </a:r>
                      <a:r>
                        <a:rPr lang="en-US" altLang="ko-KR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SStr</a:t>
                      </a:r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/(k-1)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err="1">
                          <a:latin typeface="휴먼모음T" pitchFamily="18" charset="-127"/>
                          <a:ea typeface="휴먼모음T" pitchFamily="18" charset="-127"/>
                        </a:rPr>
                        <a:t>MStr</a:t>
                      </a:r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/MSE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0.???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>
                          <a:latin typeface="휴먼모음T" pitchFamily="18" charset="-127"/>
                          <a:ea typeface="휴먼모음T" pitchFamily="18" charset="-127"/>
                        </a:rPr>
                        <a:t>오차</a:t>
                      </a:r>
                      <a:r>
                        <a:rPr lang="en-US" altLang="ko-KR" sz="2000" b="0"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2000" b="0">
                          <a:latin typeface="휴먼모음T" pitchFamily="18" charset="-127"/>
                          <a:ea typeface="휴먼모음T" pitchFamily="18" charset="-127"/>
                        </a:rPr>
                        <a:t>그룹내</a:t>
                      </a:r>
                      <a:r>
                        <a:rPr lang="en-US" altLang="ko-KR" sz="2000" b="0"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error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SSE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k(n-1)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MSE</a:t>
                      </a: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=SSE/k(n-1)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atin typeface="휴먼모음T" pitchFamily="18" charset="-127"/>
                          <a:ea typeface="휴먼모음T" pitchFamily="18" charset="-127"/>
                        </a:rPr>
                        <a:t>합계</a:t>
                      </a:r>
                      <a:endParaRPr lang="en-US" altLang="ko-KR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total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SST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휴먼모음T" pitchFamily="18" charset="-127"/>
                          <a:ea typeface="휴먼모음T" pitchFamily="18" charset="-127"/>
                        </a:rPr>
                        <a:t>kn-1</a:t>
                      </a:r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A8BA5BC2-F0A3-4E66-ADBC-6ACF73499385}"/>
              </a:ext>
            </a:extLst>
          </p:cNvPr>
          <p:cNvSpPr/>
          <p:nvPr/>
        </p:nvSpPr>
        <p:spPr>
          <a:xfrm>
            <a:off x="8167078" y="3716981"/>
            <a:ext cx="1419364" cy="936625"/>
          </a:xfrm>
          <a:prstGeom prst="wedgeRoundRectCallout">
            <a:avLst>
              <a:gd name="adj1" fmla="val 19783"/>
              <a:gd name="adj2" fmla="val -11039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처리변동</a:t>
            </a:r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오차변동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6826" y="5105192"/>
            <a:ext cx="10415514" cy="42767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dirty="0" err="1"/>
              <a:t>유의확률</a:t>
            </a:r>
            <a:r>
              <a:rPr lang="en-US" altLang="ko-KR" dirty="0"/>
              <a:t>(p-</a:t>
            </a:r>
            <a:r>
              <a:rPr lang="ko-KR" altLang="en-US" dirty="0"/>
              <a:t>값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en-US" altLang="ko-KR" dirty="0"/>
              <a:t>0.05</a:t>
            </a:r>
            <a:r>
              <a:rPr lang="ko-KR" altLang="en-US"/>
              <a:t>보다 작으면 그룹간 </a:t>
            </a:r>
            <a:r>
              <a:rPr lang="ko-KR" altLang="en-US" dirty="0"/>
              <a:t>평균 </a:t>
            </a:r>
            <a:r>
              <a:rPr lang="ko-KR" altLang="en-US"/>
              <a:t>차이 있다</a:t>
            </a:r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3318145-2BC6-4311-905D-BFD7B7116A01}"/>
              </a:ext>
            </a:extLst>
          </p:cNvPr>
          <p:cNvSpPr/>
          <p:nvPr/>
        </p:nvSpPr>
        <p:spPr>
          <a:xfrm>
            <a:off x="686826" y="487680"/>
            <a:ext cx="5790174" cy="906780"/>
          </a:xfrm>
          <a:prstGeom prst="roundRect">
            <a:avLst/>
          </a:prstGeom>
          <a:solidFill>
            <a:srgbClr val="CC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분산분석표</a:t>
            </a:r>
            <a:r>
              <a:rPr lang="en-US" altLang="ko-K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(ANOVA table)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8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661AA88-4631-4A09-B0EC-88AB528D3C3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1920"/>
            <a:ext cx="12192000" cy="89884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4.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대응표본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t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검정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(paired t-test)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5B34431B-45C7-4808-BA34-635D924BFB2B}"/>
              </a:ext>
            </a:extLst>
          </p:cNvPr>
          <p:cNvSpPr txBox="1">
            <a:spLocks noChangeArrowheads="1"/>
          </p:cNvSpPr>
          <p:nvPr/>
        </p:nvSpPr>
        <p:spPr>
          <a:xfrm>
            <a:off x="822961" y="1246916"/>
            <a:ext cx="6252754" cy="436416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3200" dirty="0" err="1"/>
              <a:t>대응표본이란</a:t>
            </a:r>
            <a:r>
              <a:rPr lang="en-US" altLang="ko-KR" sz="3200" dirty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2800" dirty="0"/>
              <a:t>쌍</a:t>
            </a:r>
            <a:r>
              <a:rPr lang="en-US" altLang="ko-KR" sz="2800" dirty="0"/>
              <a:t>(pair)</a:t>
            </a:r>
            <a:r>
              <a:rPr lang="ko-KR" altLang="en-US" sz="2800" dirty="0"/>
              <a:t>으로 얻은</a:t>
            </a:r>
            <a:r>
              <a:rPr lang="en-US" altLang="ko-KR" sz="2800" dirty="0"/>
              <a:t> </a:t>
            </a:r>
            <a:r>
              <a:rPr lang="ko-KR" altLang="en-US" sz="2800" dirty="0"/>
              <a:t>데이터</a:t>
            </a:r>
            <a:endParaRPr lang="en-US" altLang="ko-KR" sz="2800" dirty="0"/>
          </a:p>
          <a:p>
            <a:pPr lvl="2">
              <a:lnSpc>
                <a:spcPct val="120000"/>
              </a:lnSpc>
            </a:pPr>
            <a:r>
              <a:rPr lang="ko-KR" altLang="en-US" sz="2400" dirty="0"/>
              <a:t>다이어트 전과 후</a:t>
            </a:r>
            <a:endParaRPr lang="en-US" altLang="ko-KR" sz="2400" dirty="0"/>
          </a:p>
          <a:p>
            <a:pPr lvl="2">
              <a:lnSpc>
                <a:spcPct val="120000"/>
              </a:lnSpc>
            </a:pPr>
            <a:r>
              <a:rPr lang="ko-KR" altLang="en-US" sz="2400" dirty="0"/>
              <a:t>광고를 보기 전과 후의 호감도</a:t>
            </a: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ko-KR" altLang="en-US" sz="3200" dirty="0"/>
              <a:t>두 평균의 비교이지만 서로 독립은 아니므로 대응표본 </a:t>
            </a:r>
            <a:r>
              <a:rPr lang="en-US" altLang="ko-KR" sz="3200" dirty="0"/>
              <a:t>t</a:t>
            </a:r>
            <a:r>
              <a:rPr lang="ko-KR" altLang="en-US" sz="3200" dirty="0"/>
              <a:t>검정을 한다</a:t>
            </a:r>
            <a:endParaRPr lang="en-US" altLang="ko-KR" sz="3200" dirty="0"/>
          </a:p>
          <a:p>
            <a:pPr lvl="1">
              <a:lnSpc>
                <a:spcPct val="120000"/>
              </a:lnSpc>
            </a:pPr>
            <a:r>
              <a:rPr lang="ko-KR" altLang="en-US" sz="2800" dirty="0"/>
              <a:t>검정방법은 두 값의 차이를 계산하여 </a:t>
            </a:r>
            <a:r>
              <a:rPr lang="ko-KR" altLang="en-US" sz="2800" dirty="0" err="1"/>
              <a:t>일표본</a:t>
            </a:r>
            <a:r>
              <a:rPr lang="ko-KR" altLang="en-US" sz="2800" dirty="0"/>
              <a:t> </a:t>
            </a:r>
            <a:r>
              <a:rPr lang="en-US" altLang="ko-KR" sz="2800" dirty="0"/>
              <a:t>t </a:t>
            </a:r>
            <a:r>
              <a:rPr lang="ko-KR" altLang="en-US" sz="2800" dirty="0"/>
              <a:t>검정</a:t>
            </a:r>
            <a:r>
              <a:rPr lang="en-US" altLang="ko-KR" sz="2800" dirty="0"/>
              <a:t> </a:t>
            </a:r>
            <a:r>
              <a:rPr lang="ko-KR" altLang="en-US" sz="2800" dirty="0"/>
              <a:t>하는 방법</a:t>
            </a:r>
            <a:endParaRPr lang="en-US" altLang="ko-KR" sz="2800" dirty="0"/>
          </a:p>
          <a:p>
            <a:pPr lvl="1">
              <a:lnSpc>
                <a:spcPct val="120000"/>
              </a:lnSpc>
            </a:pPr>
            <a:r>
              <a:rPr lang="ko-KR" altLang="en-US" sz="2800" dirty="0"/>
              <a:t>각 케이스에서 동시에 얻은 두 변수의 평균비교라 생각 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5C414DA-DB3D-4E03-927D-A1F98CEF79E3}"/>
              </a:ext>
            </a:extLst>
          </p:cNvPr>
          <p:cNvGrpSpPr/>
          <p:nvPr/>
        </p:nvGrpSpPr>
        <p:grpSpPr>
          <a:xfrm>
            <a:off x="7822577" y="1797665"/>
            <a:ext cx="3546463" cy="3299291"/>
            <a:chOff x="7822577" y="1797665"/>
            <a:chExt cx="3546463" cy="3299291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719BA50-0E9C-4574-A82C-8F8C52365394}"/>
                </a:ext>
              </a:extLst>
            </p:cNvPr>
            <p:cNvGrpSpPr/>
            <p:nvPr/>
          </p:nvGrpSpPr>
          <p:grpSpPr>
            <a:xfrm>
              <a:off x="7822577" y="1797665"/>
              <a:ext cx="1425726" cy="1332745"/>
              <a:chOff x="8635377" y="1768637"/>
              <a:chExt cx="1425726" cy="1332745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604293A-6BE1-4934-922A-298CD7BFEF90}"/>
                  </a:ext>
                </a:extLst>
              </p:cNvPr>
              <p:cNvSpPr/>
              <p:nvPr/>
            </p:nvSpPr>
            <p:spPr>
              <a:xfrm>
                <a:off x="8820538" y="1799631"/>
                <a:ext cx="247953" cy="247953"/>
              </a:xfrm>
              <a:custGeom>
                <a:avLst/>
                <a:gdLst>
                  <a:gd name="connsiteX0" fmla="*/ 235845 w 247952"/>
                  <a:gd name="connsiteY0" fmla="*/ 127366 h 247952"/>
                  <a:gd name="connsiteX1" fmla="*/ 127366 w 247952"/>
                  <a:gd name="connsiteY1" fmla="*/ 235845 h 247952"/>
                  <a:gd name="connsiteX2" fmla="*/ 18887 w 247952"/>
                  <a:gd name="connsiteY2" fmla="*/ 127366 h 247952"/>
                  <a:gd name="connsiteX3" fmla="*/ 127366 w 247952"/>
                  <a:gd name="connsiteY3" fmla="*/ 18887 h 247952"/>
                  <a:gd name="connsiteX4" fmla="*/ 235845 w 247952"/>
                  <a:gd name="connsiteY4" fmla="*/ 127366 h 24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952" h="247952">
                    <a:moveTo>
                      <a:pt x="235845" y="127366"/>
                    </a:moveTo>
                    <a:cubicBezTo>
                      <a:pt x="235845" y="187278"/>
                      <a:pt x="187278" y="235845"/>
                      <a:pt x="127366" y="235845"/>
                    </a:cubicBezTo>
                    <a:cubicBezTo>
                      <a:pt x="67455" y="235845"/>
                      <a:pt x="18887" y="187278"/>
                      <a:pt x="18887" y="127366"/>
                    </a:cubicBezTo>
                    <a:cubicBezTo>
                      <a:pt x="18887" y="67455"/>
                      <a:pt x="67455" y="18887"/>
                      <a:pt x="127366" y="18887"/>
                    </a:cubicBezTo>
                    <a:cubicBezTo>
                      <a:pt x="187278" y="18887"/>
                      <a:pt x="235845" y="67455"/>
                      <a:pt x="235845" y="127366"/>
                    </a:cubicBezTo>
                    <a:close/>
                  </a:path>
                </a:pathLst>
              </a:custGeom>
              <a:solidFill>
                <a:srgbClr val="00B0F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09D5000-B061-460E-98F3-DFA5B08EFE8C}"/>
                  </a:ext>
                </a:extLst>
              </p:cNvPr>
              <p:cNvSpPr/>
              <p:nvPr/>
            </p:nvSpPr>
            <p:spPr>
              <a:xfrm>
                <a:off x="8635377" y="2047562"/>
                <a:ext cx="619881" cy="1022804"/>
              </a:xfrm>
              <a:custGeom>
                <a:avLst/>
                <a:gdLst>
                  <a:gd name="connsiteX0" fmla="*/ 604647 w 619881"/>
                  <a:gd name="connsiteY0" fmla="*/ 454841 h 1022804"/>
                  <a:gd name="connsiteX1" fmla="*/ 518484 w 619881"/>
                  <a:gd name="connsiteY1" fmla="*/ 128628 h 1022804"/>
                  <a:gd name="connsiteX2" fmla="*/ 502986 w 619881"/>
                  <a:gd name="connsiteY2" fmla="*/ 102593 h 1022804"/>
                  <a:gd name="connsiteX3" fmla="*/ 396212 w 619881"/>
                  <a:gd name="connsiteY3" fmla="*/ 34406 h 1022804"/>
                  <a:gd name="connsiteX4" fmla="*/ 312528 w 619881"/>
                  <a:gd name="connsiteY4" fmla="*/ 18909 h 1022804"/>
                  <a:gd name="connsiteX5" fmla="*/ 228844 w 619881"/>
                  <a:gd name="connsiteY5" fmla="*/ 32856 h 1022804"/>
                  <a:gd name="connsiteX6" fmla="*/ 121914 w 619881"/>
                  <a:gd name="connsiteY6" fmla="*/ 101043 h 1022804"/>
                  <a:gd name="connsiteX7" fmla="*/ 106417 w 619881"/>
                  <a:gd name="connsiteY7" fmla="*/ 128628 h 1022804"/>
                  <a:gd name="connsiteX8" fmla="*/ 20409 w 619881"/>
                  <a:gd name="connsiteY8" fmla="*/ 454841 h 1022804"/>
                  <a:gd name="connsiteX9" fmla="*/ 53573 w 619881"/>
                  <a:gd name="connsiteY9" fmla="*/ 511560 h 1022804"/>
                  <a:gd name="connsiteX10" fmla="*/ 65350 w 619881"/>
                  <a:gd name="connsiteY10" fmla="*/ 513109 h 1022804"/>
                  <a:gd name="connsiteX11" fmla="*/ 111067 w 619881"/>
                  <a:gd name="connsiteY11" fmla="*/ 478551 h 1022804"/>
                  <a:gd name="connsiteX12" fmla="*/ 188552 w 619881"/>
                  <a:gd name="connsiteY12" fmla="*/ 182558 h 1022804"/>
                  <a:gd name="connsiteX13" fmla="*/ 188552 w 619881"/>
                  <a:gd name="connsiteY13" fmla="*/ 1010719 h 1022804"/>
                  <a:gd name="connsiteX14" fmla="*/ 281534 w 619881"/>
                  <a:gd name="connsiteY14" fmla="*/ 1010719 h 1022804"/>
                  <a:gd name="connsiteX15" fmla="*/ 281534 w 619881"/>
                  <a:gd name="connsiteY15" fmla="*/ 530311 h 1022804"/>
                  <a:gd name="connsiteX16" fmla="*/ 343522 w 619881"/>
                  <a:gd name="connsiteY16" fmla="*/ 530311 h 1022804"/>
                  <a:gd name="connsiteX17" fmla="*/ 343522 w 619881"/>
                  <a:gd name="connsiteY17" fmla="*/ 1010719 h 1022804"/>
                  <a:gd name="connsiteX18" fmla="*/ 436504 w 619881"/>
                  <a:gd name="connsiteY18" fmla="*/ 1010719 h 1022804"/>
                  <a:gd name="connsiteX19" fmla="*/ 436504 w 619881"/>
                  <a:gd name="connsiteY19" fmla="*/ 182558 h 1022804"/>
                  <a:gd name="connsiteX20" fmla="*/ 513989 w 619881"/>
                  <a:gd name="connsiteY20" fmla="*/ 478551 h 1022804"/>
                  <a:gd name="connsiteX21" fmla="*/ 560480 w 619881"/>
                  <a:gd name="connsiteY21" fmla="*/ 513109 h 1022804"/>
                  <a:gd name="connsiteX22" fmla="*/ 572258 w 619881"/>
                  <a:gd name="connsiteY22" fmla="*/ 511560 h 1022804"/>
                  <a:gd name="connsiteX23" fmla="*/ 604647 w 619881"/>
                  <a:gd name="connsiteY23" fmla="*/ 454841 h 102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9881" h="1022804">
                    <a:moveTo>
                      <a:pt x="604647" y="454841"/>
                    </a:moveTo>
                    <a:lnTo>
                      <a:pt x="518484" y="128628"/>
                    </a:lnTo>
                    <a:cubicBezTo>
                      <a:pt x="515551" y="118801"/>
                      <a:pt x="510227" y="109857"/>
                      <a:pt x="502986" y="102593"/>
                    </a:cubicBezTo>
                    <a:cubicBezTo>
                      <a:pt x="473327" y="71694"/>
                      <a:pt x="436721" y="48316"/>
                      <a:pt x="396212" y="34406"/>
                    </a:cubicBezTo>
                    <a:cubicBezTo>
                      <a:pt x="369614" y="23766"/>
                      <a:pt x="341173" y="18500"/>
                      <a:pt x="312528" y="18909"/>
                    </a:cubicBezTo>
                    <a:cubicBezTo>
                      <a:pt x="284041" y="18750"/>
                      <a:pt x="255739" y="23467"/>
                      <a:pt x="228844" y="32856"/>
                    </a:cubicBezTo>
                    <a:cubicBezTo>
                      <a:pt x="188098" y="46365"/>
                      <a:pt x="151351" y="69798"/>
                      <a:pt x="121914" y="101043"/>
                    </a:cubicBezTo>
                    <a:cubicBezTo>
                      <a:pt x="115003" y="109142"/>
                      <a:pt x="109739" y="118513"/>
                      <a:pt x="106417" y="128628"/>
                    </a:cubicBezTo>
                    <a:lnTo>
                      <a:pt x="20409" y="454841"/>
                    </a:lnTo>
                    <a:cubicBezTo>
                      <a:pt x="13923" y="479659"/>
                      <a:pt x="28764" y="505040"/>
                      <a:pt x="53573" y="511560"/>
                    </a:cubicBezTo>
                    <a:cubicBezTo>
                      <a:pt x="57410" y="512606"/>
                      <a:pt x="61372" y="513128"/>
                      <a:pt x="65350" y="513109"/>
                    </a:cubicBezTo>
                    <a:cubicBezTo>
                      <a:pt x="86721" y="513469"/>
                      <a:pt x="105584" y="499210"/>
                      <a:pt x="111067" y="478551"/>
                    </a:cubicBezTo>
                    <a:lnTo>
                      <a:pt x="188552" y="182558"/>
                    </a:lnTo>
                    <a:lnTo>
                      <a:pt x="188552" y="1010719"/>
                    </a:lnTo>
                    <a:lnTo>
                      <a:pt x="281534" y="1010719"/>
                    </a:lnTo>
                    <a:lnTo>
                      <a:pt x="281534" y="530311"/>
                    </a:lnTo>
                    <a:lnTo>
                      <a:pt x="343522" y="530311"/>
                    </a:lnTo>
                    <a:lnTo>
                      <a:pt x="343522" y="1010719"/>
                    </a:lnTo>
                    <a:lnTo>
                      <a:pt x="436504" y="1010719"/>
                    </a:lnTo>
                    <a:lnTo>
                      <a:pt x="436504" y="182558"/>
                    </a:lnTo>
                    <a:lnTo>
                      <a:pt x="513989" y="478551"/>
                    </a:lnTo>
                    <a:cubicBezTo>
                      <a:pt x="519539" y="499497"/>
                      <a:pt x="538823" y="513832"/>
                      <a:pt x="560480" y="513109"/>
                    </a:cubicBezTo>
                    <a:cubicBezTo>
                      <a:pt x="564459" y="513128"/>
                      <a:pt x="568420" y="512606"/>
                      <a:pt x="572258" y="511560"/>
                    </a:cubicBezTo>
                    <a:cubicBezTo>
                      <a:pt x="596754" y="504698"/>
                      <a:pt x="611187" y="479424"/>
                      <a:pt x="604647" y="454841"/>
                    </a:cubicBezTo>
                    <a:close/>
                  </a:path>
                </a:pathLst>
              </a:custGeom>
              <a:solidFill>
                <a:srgbClr val="00B0F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DB1F27E8-1C99-425C-9FB1-0B384801C263}"/>
                  </a:ext>
                </a:extLst>
              </p:cNvPr>
              <p:cNvSpPr/>
              <p:nvPr/>
            </p:nvSpPr>
            <p:spPr>
              <a:xfrm>
                <a:off x="9626384" y="1799631"/>
                <a:ext cx="247953" cy="247953"/>
              </a:xfrm>
              <a:custGeom>
                <a:avLst/>
                <a:gdLst>
                  <a:gd name="connsiteX0" fmla="*/ 235845 w 247952"/>
                  <a:gd name="connsiteY0" fmla="*/ 127366 h 247952"/>
                  <a:gd name="connsiteX1" fmla="*/ 127366 w 247952"/>
                  <a:gd name="connsiteY1" fmla="*/ 235845 h 247952"/>
                  <a:gd name="connsiteX2" fmla="*/ 18887 w 247952"/>
                  <a:gd name="connsiteY2" fmla="*/ 127366 h 247952"/>
                  <a:gd name="connsiteX3" fmla="*/ 127366 w 247952"/>
                  <a:gd name="connsiteY3" fmla="*/ 18887 h 247952"/>
                  <a:gd name="connsiteX4" fmla="*/ 235845 w 247952"/>
                  <a:gd name="connsiteY4" fmla="*/ 127366 h 24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952" h="247952">
                    <a:moveTo>
                      <a:pt x="235845" y="127366"/>
                    </a:moveTo>
                    <a:cubicBezTo>
                      <a:pt x="235845" y="187278"/>
                      <a:pt x="187278" y="235845"/>
                      <a:pt x="127366" y="235845"/>
                    </a:cubicBezTo>
                    <a:cubicBezTo>
                      <a:pt x="67455" y="235845"/>
                      <a:pt x="18887" y="187278"/>
                      <a:pt x="18887" y="127366"/>
                    </a:cubicBezTo>
                    <a:cubicBezTo>
                      <a:pt x="18887" y="67455"/>
                      <a:pt x="67455" y="18887"/>
                      <a:pt x="127366" y="18887"/>
                    </a:cubicBezTo>
                    <a:cubicBezTo>
                      <a:pt x="187278" y="18887"/>
                      <a:pt x="235845" y="67455"/>
                      <a:pt x="235845" y="1273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073A8FB4-8D61-4355-BBEE-18FA510C3114}"/>
                  </a:ext>
                </a:extLst>
              </p:cNvPr>
              <p:cNvSpPr/>
              <p:nvPr/>
            </p:nvSpPr>
            <p:spPr>
              <a:xfrm>
                <a:off x="9441222" y="2047562"/>
                <a:ext cx="619881" cy="1022804"/>
              </a:xfrm>
              <a:custGeom>
                <a:avLst/>
                <a:gdLst>
                  <a:gd name="connsiteX0" fmla="*/ 604647 w 619881"/>
                  <a:gd name="connsiteY0" fmla="*/ 454841 h 1022804"/>
                  <a:gd name="connsiteX1" fmla="*/ 518483 w 619881"/>
                  <a:gd name="connsiteY1" fmla="*/ 128628 h 1022804"/>
                  <a:gd name="connsiteX2" fmla="*/ 502986 w 619881"/>
                  <a:gd name="connsiteY2" fmla="*/ 102593 h 1022804"/>
                  <a:gd name="connsiteX3" fmla="*/ 396212 w 619881"/>
                  <a:gd name="connsiteY3" fmla="*/ 34406 h 1022804"/>
                  <a:gd name="connsiteX4" fmla="*/ 312528 w 619881"/>
                  <a:gd name="connsiteY4" fmla="*/ 18909 h 1022804"/>
                  <a:gd name="connsiteX5" fmla="*/ 228844 w 619881"/>
                  <a:gd name="connsiteY5" fmla="*/ 32856 h 1022804"/>
                  <a:gd name="connsiteX6" fmla="*/ 121914 w 619881"/>
                  <a:gd name="connsiteY6" fmla="*/ 101043 h 1022804"/>
                  <a:gd name="connsiteX7" fmla="*/ 106417 w 619881"/>
                  <a:gd name="connsiteY7" fmla="*/ 128628 h 1022804"/>
                  <a:gd name="connsiteX8" fmla="*/ 20409 w 619881"/>
                  <a:gd name="connsiteY8" fmla="*/ 454841 h 1022804"/>
                  <a:gd name="connsiteX9" fmla="*/ 53573 w 619881"/>
                  <a:gd name="connsiteY9" fmla="*/ 511560 h 1022804"/>
                  <a:gd name="connsiteX10" fmla="*/ 65350 w 619881"/>
                  <a:gd name="connsiteY10" fmla="*/ 513109 h 1022804"/>
                  <a:gd name="connsiteX11" fmla="*/ 111066 w 619881"/>
                  <a:gd name="connsiteY11" fmla="*/ 478551 h 1022804"/>
                  <a:gd name="connsiteX12" fmla="*/ 188552 w 619881"/>
                  <a:gd name="connsiteY12" fmla="*/ 182558 h 1022804"/>
                  <a:gd name="connsiteX13" fmla="*/ 188552 w 619881"/>
                  <a:gd name="connsiteY13" fmla="*/ 277400 h 1022804"/>
                  <a:gd name="connsiteX14" fmla="*/ 91850 w 619881"/>
                  <a:gd name="connsiteY14" fmla="*/ 638790 h 1022804"/>
                  <a:gd name="connsiteX15" fmla="*/ 188552 w 619881"/>
                  <a:gd name="connsiteY15" fmla="*/ 638790 h 1022804"/>
                  <a:gd name="connsiteX16" fmla="*/ 188552 w 619881"/>
                  <a:gd name="connsiteY16" fmla="*/ 1010719 h 1022804"/>
                  <a:gd name="connsiteX17" fmla="*/ 281534 w 619881"/>
                  <a:gd name="connsiteY17" fmla="*/ 1010719 h 1022804"/>
                  <a:gd name="connsiteX18" fmla="*/ 281534 w 619881"/>
                  <a:gd name="connsiteY18" fmla="*/ 638790 h 1022804"/>
                  <a:gd name="connsiteX19" fmla="*/ 343522 w 619881"/>
                  <a:gd name="connsiteY19" fmla="*/ 638790 h 1022804"/>
                  <a:gd name="connsiteX20" fmla="*/ 343522 w 619881"/>
                  <a:gd name="connsiteY20" fmla="*/ 1010719 h 1022804"/>
                  <a:gd name="connsiteX21" fmla="*/ 436504 w 619881"/>
                  <a:gd name="connsiteY21" fmla="*/ 1010719 h 1022804"/>
                  <a:gd name="connsiteX22" fmla="*/ 436504 w 619881"/>
                  <a:gd name="connsiteY22" fmla="*/ 638790 h 1022804"/>
                  <a:gd name="connsiteX23" fmla="*/ 516469 w 619881"/>
                  <a:gd name="connsiteY23" fmla="*/ 638790 h 1022804"/>
                  <a:gd name="connsiteX24" fmla="*/ 436504 w 619881"/>
                  <a:gd name="connsiteY24" fmla="*/ 339853 h 1022804"/>
                  <a:gd name="connsiteX25" fmla="*/ 436504 w 619881"/>
                  <a:gd name="connsiteY25" fmla="*/ 182558 h 1022804"/>
                  <a:gd name="connsiteX26" fmla="*/ 513989 w 619881"/>
                  <a:gd name="connsiteY26" fmla="*/ 478551 h 1022804"/>
                  <a:gd name="connsiteX27" fmla="*/ 560480 w 619881"/>
                  <a:gd name="connsiteY27" fmla="*/ 513109 h 1022804"/>
                  <a:gd name="connsiteX28" fmla="*/ 572258 w 619881"/>
                  <a:gd name="connsiteY28" fmla="*/ 511560 h 1022804"/>
                  <a:gd name="connsiteX29" fmla="*/ 604647 w 619881"/>
                  <a:gd name="connsiteY29" fmla="*/ 454841 h 102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19881" h="1022804">
                    <a:moveTo>
                      <a:pt x="604647" y="454841"/>
                    </a:moveTo>
                    <a:lnTo>
                      <a:pt x="518483" y="128628"/>
                    </a:lnTo>
                    <a:cubicBezTo>
                      <a:pt x="515396" y="118870"/>
                      <a:pt x="510092" y="109959"/>
                      <a:pt x="502986" y="102593"/>
                    </a:cubicBezTo>
                    <a:cubicBezTo>
                      <a:pt x="473327" y="71694"/>
                      <a:pt x="436721" y="48316"/>
                      <a:pt x="396212" y="34406"/>
                    </a:cubicBezTo>
                    <a:cubicBezTo>
                      <a:pt x="369614" y="23766"/>
                      <a:pt x="341173" y="18500"/>
                      <a:pt x="312528" y="18909"/>
                    </a:cubicBezTo>
                    <a:cubicBezTo>
                      <a:pt x="284041" y="18750"/>
                      <a:pt x="255739" y="23467"/>
                      <a:pt x="228844" y="32856"/>
                    </a:cubicBezTo>
                    <a:cubicBezTo>
                      <a:pt x="188098" y="46365"/>
                      <a:pt x="151351" y="69798"/>
                      <a:pt x="121914" y="101043"/>
                    </a:cubicBezTo>
                    <a:cubicBezTo>
                      <a:pt x="115003" y="109142"/>
                      <a:pt x="109738" y="118513"/>
                      <a:pt x="106417" y="128628"/>
                    </a:cubicBezTo>
                    <a:lnTo>
                      <a:pt x="20409" y="454841"/>
                    </a:lnTo>
                    <a:cubicBezTo>
                      <a:pt x="13923" y="479659"/>
                      <a:pt x="28763" y="505040"/>
                      <a:pt x="53573" y="511560"/>
                    </a:cubicBezTo>
                    <a:cubicBezTo>
                      <a:pt x="57411" y="512606"/>
                      <a:pt x="61372" y="513128"/>
                      <a:pt x="65350" y="513109"/>
                    </a:cubicBezTo>
                    <a:cubicBezTo>
                      <a:pt x="86721" y="513469"/>
                      <a:pt x="105584" y="499210"/>
                      <a:pt x="111066" y="478551"/>
                    </a:cubicBezTo>
                    <a:lnTo>
                      <a:pt x="188552" y="182558"/>
                    </a:lnTo>
                    <a:lnTo>
                      <a:pt x="188552" y="277400"/>
                    </a:lnTo>
                    <a:lnTo>
                      <a:pt x="91850" y="638790"/>
                    </a:lnTo>
                    <a:lnTo>
                      <a:pt x="188552" y="638790"/>
                    </a:lnTo>
                    <a:lnTo>
                      <a:pt x="188552" y="1010719"/>
                    </a:lnTo>
                    <a:lnTo>
                      <a:pt x="281534" y="1010719"/>
                    </a:lnTo>
                    <a:lnTo>
                      <a:pt x="281534" y="638790"/>
                    </a:lnTo>
                    <a:lnTo>
                      <a:pt x="343522" y="638790"/>
                    </a:lnTo>
                    <a:lnTo>
                      <a:pt x="343522" y="1010719"/>
                    </a:lnTo>
                    <a:lnTo>
                      <a:pt x="436504" y="1010719"/>
                    </a:lnTo>
                    <a:lnTo>
                      <a:pt x="436504" y="638790"/>
                    </a:lnTo>
                    <a:lnTo>
                      <a:pt x="516469" y="638790"/>
                    </a:lnTo>
                    <a:lnTo>
                      <a:pt x="436504" y="339853"/>
                    </a:lnTo>
                    <a:lnTo>
                      <a:pt x="436504" y="182558"/>
                    </a:lnTo>
                    <a:lnTo>
                      <a:pt x="513989" y="478551"/>
                    </a:lnTo>
                    <a:cubicBezTo>
                      <a:pt x="519539" y="499497"/>
                      <a:pt x="538823" y="513832"/>
                      <a:pt x="560480" y="513109"/>
                    </a:cubicBezTo>
                    <a:cubicBezTo>
                      <a:pt x="564458" y="513128"/>
                      <a:pt x="568421" y="512606"/>
                      <a:pt x="572258" y="511560"/>
                    </a:cubicBezTo>
                    <a:cubicBezTo>
                      <a:pt x="596754" y="504698"/>
                      <a:pt x="611187" y="479424"/>
                      <a:pt x="604647" y="45484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0F203013-D616-4E9A-8249-5E1B4702D672}"/>
                  </a:ext>
                </a:extLst>
              </p:cNvPr>
              <p:cNvSpPr/>
              <p:nvPr/>
            </p:nvSpPr>
            <p:spPr>
              <a:xfrm>
                <a:off x="9300946" y="1768637"/>
                <a:ext cx="92982" cy="1332745"/>
              </a:xfrm>
              <a:custGeom>
                <a:avLst/>
                <a:gdLst>
                  <a:gd name="connsiteX0" fmla="*/ 49881 w 92982"/>
                  <a:gd name="connsiteY0" fmla="*/ 1320638 h 1332744"/>
                  <a:gd name="connsiteX1" fmla="*/ 18887 w 92982"/>
                  <a:gd name="connsiteY1" fmla="*/ 1289644 h 1332744"/>
                  <a:gd name="connsiteX2" fmla="*/ 18887 w 92982"/>
                  <a:gd name="connsiteY2" fmla="*/ 49881 h 1332744"/>
                  <a:gd name="connsiteX3" fmla="*/ 49881 w 92982"/>
                  <a:gd name="connsiteY3" fmla="*/ 18887 h 1332744"/>
                  <a:gd name="connsiteX4" fmla="*/ 80875 w 92982"/>
                  <a:gd name="connsiteY4" fmla="*/ 49881 h 1332744"/>
                  <a:gd name="connsiteX5" fmla="*/ 80875 w 92982"/>
                  <a:gd name="connsiteY5" fmla="*/ 1289644 h 1332744"/>
                  <a:gd name="connsiteX6" fmla="*/ 49881 w 92982"/>
                  <a:gd name="connsiteY6" fmla="*/ 1320638 h 133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982" h="1332744">
                    <a:moveTo>
                      <a:pt x="49881" y="1320638"/>
                    </a:moveTo>
                    <a:cubicBezTo>
                      <a:pt x="32763" y="1320638"/>
                      <a:pt x="18887" y="1306762"/>
                      <a:pt x="18887" y="1289644"/>
                    </a:cubicBezTo>
                    <a:lnTo>
                      <a:pt x="18887" y="49881"/>
                    </a:lnTo>
                    <a:cubicBezTo>
                      <a:pt x="18887" y="32764"/>
                      <a:pt x="32763" y="18887"/>
                      <a:pt x="49881" y="18887"/>
                    </a:cubicBezTo>
                    <a:cubicBezTo>
                      <a:pt x="66999" y="18887"/>
                      <a:pt x="80875" y="32764"/>
                      <a:pt x="80875" y="49881"/>
                    </a:cubicBezTo>
                    <a:lnTo>
                      <a:pt x="80875" y="1289644"/>
                    </a:lnTo>
                    <a:cubicBezTo>
                      <a:pt x="80875" y="1306762"/>
                      <a:pt x="66999" y="1320638"/>
                      <a:pt x="49881" y="1320638"/>
                    </a:cubicBezTo>
                    <a:close/>
                  </a:path>
                </a:pathLst>
              </a:custGeom>
              <a:solidFill>
                <a:srgbClr val="00B050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680934E-4F16-420A-8D07-97D7B8E2750B}"/>
                </a:ext>
              </a:extLst>
            </p:cNvPr>
            <p:cNvGrpSpPr/>
            <p:nvPr/>
          </p:nvGrpSpPr>
          <p:grpSpPr>
            <a:xfrm>
              <a:off x="7873998" y="3603171"/>
              <a:ext cx="1332919" cy="1493785"/>
              <a:chOff x="8686798" y="3574143"/>
              <a:chExt cx="1332919" cy="1493785"/>
            </a:xfrm>
          </p:grpSpPr>
          <p:pic>
            <p:nvPicPr>
              <p:cNvPr id="5" name="그래픽 4" descr="혼란스러운 사람">
                <a:extLst>
                  <a:ext uri="{FF2B5EF4-FFF2-40B4-BE49-F238E27FC236}">
                    <a16:creationId xmlns:a16="http://schemas.microsoft.com/office/drawing/2014/main" id="{090ADCFB-96C4-4AF6-BC69-41EBF5504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86798" y="3574143"/>
                <a:ext cx="1328057" cy="1487715"/>
              </a:xfrm>
              <a:prstGeom prst="rect">
                <a:avLst/>
              </a:prstGeom>
            </p:spPr>
          </p:pic>
          <p:pic>
            <p:nvPicPr>
              <p:cNvPr id="16" name="그래픽 15" descr="혼란스러운 사람">
                <a:extLst>
                  <a:ext uri="{FF2B5EF4-FFF2-40B4-BE49-F238E27FC236}">
                    <a16:creationId xmlns:a16="http://schemas.microsoft.com/office/drawing/2014/main" id="{1B555796-697E-4E2F-9FE2-E077FA613F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49379"/>
              <a:stretch/>
            </p:blipFill>
            <p:spPr>
              <a:xfrm>
                <a:off x="9347437" y="3580213"/>
                <a:ext cx="672280" cy="1487715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E14F7-40BF-4406-9479-2D4284148D02}"/>
                </a:ext>
              </a:extLst>
            </p:cNvPr>
            <p:cNvSpPr txBox="1"/>
            <p:nvPr/>
          </p:nvSpPr>
          <p:spPr>
            <a:xfrm>
              <a:off x="9667933" y="2140857"/>
              <a:ext cx="1107996" cy="369332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독립표본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51B6D0-9471-48A5-8F42-28C58C602F53}"/>
                </a:ext>
              </a:extLst>
            </p:cNvPr>
            <p:cNvSpPr txBox="1"/>
            <p:nvPr/>
          </p:nvSpPr>
          <p:spPr>
            <a:xfrm>
              <a:off x="9667933" y="3884284"/>
              <a:ext cx="1107996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대응표본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BF18D4-2B90-4F3B-BFA7-9EFFAE479086}"/>
                </a:ext>
              </a:extLst>
            </p:cNvPr>
            <p:cNvSpPr txBox="1"/>
            <p:nvPr/>
          </p:nvSpPr>
          <p:spPr>
            <a:xfrm>
              <a:off x="9667933" y="2643238"/>
              <a:ext cx="1701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/>
                <a:t>서로다른</a:t>
              </a:r>
              <a:r>
                <a:rPr lang="ko-KR" altLang="en-US" sz="1400" dirty="0"/>
                <a:t> 대상에서 </a:t>
              </a:r>
              <a:endParaRPr lang="en-US" altLang="ko-KR" sz="1400" dirty="0"/>
            </a:p>
            <a:p>
              <a:r>
                <a:rPr lang="ko-KR" altLang="en-US" sz="1400" dirty="0"/>
                <a:t>얻은 값들의 비교</a:t>
              </a:r>
              <a:endParaRPr lang="en-US" sz="1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A1F3C-80EC-49ED-BB97-AFA95ECDFF80}"/>
                </a:ext>
              </a:extLst>
            </p:cNvPr>
            <p:cNvSpPr txBox="1"/>
            <p:nvPr/>
          </p:nvSpPr>
          <p:spPr>
            <a:xfrm>
              <a:off x="9667932" y="4325687"/>
              <a:ext cx="1701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같은 대상에서 얻은</a:t>
              </a:r>
              <a:endParaRPr lang="en-US" altLang="ko-KR" sz="1400" dirty="0"/>
            </a:p>
            <a:p>
              <a:r>
                <a:rPr lang="ko-KR" altLang="en-US" sz="1400" dirty="0"/>
                <a:t>다른 값들의 비교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8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FECDFDC-58D9-49DC-8CF5-847D7E21A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104523"/>
              </p:ext>
            </p:extLst>
          </p:nvPr>
        </p:nvGraphicFramePr>
        <p:xfrm>
          <a:off x="613093" y="1260549"/>
          <a:ext cx="8064500" cy="4487108"/>
        </p:xfrm>
        <a:graphic>
          <a:graphicData uri="http://schemas.openxmlformats.org/drawingml/2006/table">
            <a:tbl>
              <a:tblPr/>
              <a:tblGrid>
                <a:gridCol w="635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355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1]</a:t>
                      </a:r>
                    </a:p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7" marR="64767" marT="17908" marB="1790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어떤 스마트폰을 사용하십니까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삼성 갤럭시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	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② 애플 아이폰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앞에 선택한 스마트폰의 전반적인 만족도는 어느 정도입니까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매우 불만족 ② 불만족 ③ 보통 ④ 만족 ⑤ 매우 만족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7" marR="64767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55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[</a:t>
                      </a: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2]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7" marR="64767" marT="17908" marB="1790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삼성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갤럭시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폰의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전반적인 만족도는 어느 정도입니까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매우 불만족 ② 불만족 ③ 보통 ④ 만족 ⑤ 매우 만족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애플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아이폰의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전반적인 만족도는 어느 정도입니까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매우 불만족 ② 불만족 ③ 보통 ④ 만족 ⑤ 매우 만족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7" marR="64767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3C797F65-1D74-4FD6-83B7-D3B08336B826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342796"/>
            <a:ext cx="8953499" cy="647803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  1.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독립표본과 </a:t>
            </a:r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2.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대응표본의 자료수집 설문 예 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041ACC1-46EA-4B55-AAC2-1F32C3F1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1" y="1238779"/>
            <a:ext cx="2346960" cy="22519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B7C061B-31AF-4B25-8A33-746A79AD6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6"/>
          <a:stretch/>
        </p:blipFill>
        <p:spPr>
          <a:xfrm>
            <a:off x="9113521" y="3512458"/>
            <a:ext cx="2526469" cy="2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39965"/>
          <a:stretch/>
        </p:blipFill>
        <p:spPr>
          <a:xfrm>
            <a:off x="3773143" y="1285448"/>
            <a:ext cx="7988046" cy="4577392"/>
          </a:xfrm>
          <a:prstGeom prst="rect">
            <a:avLst/>
          </a:prstGeom>
        </p:spPr>
      </p:pic>
      <p:sp>
        <p:nvSpPr>
          <p:cNvPr id="13" name="내용 개체 틀 2"/>
          <p:cNvSpPr>
            <a:spLocks noGrp="1" noChangeArrowheads="1"/>
          </p:cNvSpPr>
          <p:nvPr>
            <p:ph idx="1"/>
          </p:nvPr>
        </p:nvSpPr>
        <p:spPr>
          <a:xfrm>
            <a:off x="555034" y="1285448"/>
            <a:ext cx="2772137" cy="2654456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000"/>
              <a:t>TV</a:t>
            </a:r>
            <a:r>
              <a:rPr lang="ko-KR" altLang="en-US" sz="2000"/>
              <a:t>를 보는시간과 신문을 보는 시간이 차이가 있는지를 </a:t>
            </a:r>
            <a:r>
              <a:rPr lang="ko-KR" altLang="en-US" sz="2000" dirty="0" err="1"/>
              <a:t>검정하시오</a:t>
            </a:r>
            <a:r>
              <a:rPr lang="en-US" altLang="ko-KR" sz="2000" dirty="0"/>
              <a:t>. (</a:t>
            </a:r>
            <a:r>
              <a:rPr lang="ko-KR" altLang="en-US" sz="2000" dirty="0"/>
              <a:t>유의수준</a:t>
            </a:r>
            <a:r>
              <a:rPr lang="en-US" altLang="ko-KR" sz="2000" dirty="0"/>
              <a:t>=5%)</a:t>
            </a:r>
            <a:endParaRPr lang="ko-KR" altLang="en-US" sz="2000" dirty="0"/>
          </a:p>
        </p:txBody>
      </p:sp>
      <p:sp>
        <p:nvSpPr>
          <p:cNvPr id="2" name="직사각형 1"/>
          <p:cNvSpPr/>
          <p:nvPr/>
        </p:nvSpPr>
        <p:spPr>
          <a:xfrm>
            <a:off x="8235476" y="2570802"/>
            <a:ext cx="1779382" cy="33071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DCDB5A-E24B-48F0-B29C-0BB16F9D8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42797"/>
            <a:ext cx="5687298" cy="60325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검정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C3CE0DE-37BC-4404-B270-5AE83781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19" y="1268412"/>
            <a:ext cx="5543550" cy="304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C9188B2-CA76-42ED-BC8F-BD767349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22" y="1249362"/>
            <a:ext cx="4610100" cy="456247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0DCDB5A-E24B-48F0-B29C-0BB16F9D8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42797"/>
            <a:ext cx="6217919" cy="603250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SPSS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의한 대응표본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ko-KR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91D78D1-7A20-4E6F-A9F6-1EBE48814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"/>
          <a:stretch/>
        </p:blipFill>
        <p:spPr>
          <a:xfrm>
            <a:off x="6236795" y="1280473"/>
            <a:ext cx="5495646" cy="307657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BFFD018-4351-47BE-A511-6C0F3120A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22" y="1268412"/>
            <a:ext cx="45624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42A4DB1-A35E-456E-A5C2-98C1280077F1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342797"/>
            <a:ext cx="8130539" cy="60325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SPSS </a:t>
            </a:r>
            <a:r>
              <a:rPr lang="ko-KR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출력결과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7C4CB4E-B932-40D1-A28F-58714C95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1216092"/>
            <a:ext cx="5999682" cy="13430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764F5C-D00D-4240-9489-E68A4F8D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" y="2704147"/>
            <a:ext cx="10584730" cy="1791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E791C-57DB-438B-8BB3-EF3DADE021D9}"/>
              </a:ext>
            </a:extLst>
          </p:cNvPr>
          <p:cNvSpPr txBox="1"/>
          <p:nvPr/>
        </p:nvSpPr>
        <p:spPr>
          <a:xfrm>
            <a:off x="1083945" y="4808719"/>
            <a:ext cx="704659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결론</a:t>
            </a:r>
            <a:r>
              <a:rPr lang="en-US" altLang="ko-KR" sz="200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TV</a:t>
            </a:r>
            <a:r>
              <a:rPr lang="ko-KR" altLang="en-US" sz="200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시청시간과 신문보는시간에 차이가 없다 </a:t>
            </a:r>
            <a:r>
              <a:rPr lang="en-US" altLang="ko-KR" sz="20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(p</a:t>
            </a:r>
            <a:r>
              <a:rPr lang="en-US" altLang="ko-KR" sz="200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=0.620</a:t>
            </a:r>
            <a:r>
              <a:rPr lang="en-US" altLang="ko-KR" sz="2000" dirty="0">
                <a:solidFill>
                  <a:srgbClr val="00B0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sz="2000" dirty="0">
              <a:solidFill>
                <a:srgbClr val="00B05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69A7E7-CF23-4F23-B9B7-67FDAB11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2723" y="3774027"/>
            <a:ext cx="893480" cy="786036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68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464657" y="336971"/>
            <a:ext cx="3973914" cy="2357437"/>
          </a:xfrm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ko-KR" altLang="en-US" sz="2800" dirty="0"/>
              <a:t>두 집단의 비교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sz="2400" dirty="0"/>
              <a:t>독립표본 </a:t>
            </a:r>
            <a:r>
              <a:rPr lang="en-US" altLang="ko-KR" sz="2400" dirty="0"/>
              <a:t>t </a:t>
            </a:r>
            <a:r>
              <a:rPr lang="ko-KR" altLang="en-US" sz="2400" dirty="0"/>
              <a:t>검정</a:t>
            </a:r>
            <a:endParaRPr lang="en-US" altLang="ko-KR" sz="2400" dirty="0"/>
          </a:p>
          <a:p>
            <a:pPr lvl="1" eaLnBrk="1" hangingPunct="1">
              <a:lnSpc>
                <a:spcPct val="90000"/>
              </a:lnSpc>
            </a:pPr>
            <a:r>
              <a:rPr lang="ko-KR" altLang="en-US" dirty="0"/>
              <a:t>대응표본 </a:t>
            </a:r>
            <a:r>
              <a:rPr lang="en-US" altLang="ko-KR" dirty="0"/>
              <a:t>t </a:t>
            </a:r>
            <a:r>
              <a:rPr lang="ko-KR" altLang="en-US" dirty="0"/>
              <a:t>검정</a:t>
            </a:r>
            <a:endParaRPr lang="en-US" altLang="ko-KR" dirty="0"/>
          </a:p>
          <a:p>
            <a:pPr lvl="2"/>
            <a:r>
              <a:rPr lang="ko-KR" altLang="en-US" dirty="0"/>
              <a:t>반복측정</a:t>
            </a:r>
            <a:r>
              <a:rPr lang="en-US" altLang="ko-KR" dirty="0"/>
              <a:t>(repeated measure)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특별한 경우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881133" y="434294"/>
            <a:ext cx="2242871" cy="2202258"/>
          </a:xfrm>
          <a:prstGeom prst="ellipse">
            <a:avLst/>
          </a:prstGeom>
          <a:solidFill>
            <a:srgbClr val="7030A0"/>
          </a:solidFill>
          <a:ln w="381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SzPct val="90000"/>
              <a:buFont typeface="Wingdings 2" panose="05020102010507070707" pitchFamily="18" charset="2"/>
              <a:buChar char="¤"/>
              <a:defRPr sz="32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ko-KR" altLang="en-US">
                <a:solidFill>
                  <a:schemeClr val="bg1">
                    <a:lumMod val="95000"/>
                  </a:schemeClr>
                </a:solidFill>
              </a:rPr>
              <a:t>집단의 </a:t>
            </a:r>
            <a:br>
              <a:rPr lang="ko-KR" altLang="en-US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>
                <a:solidFill>
                  <a:schemeClr val="bg1">
                    <a:lumMod val="95000"/>
                  </a:schemeClr>
                </a:solidFill>
              </a:rPr>
              <a:t>평균비교</a:t>
            </a:r>
            <a:br>
              <a:rPr lang="en-US" altLang="ko-KR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>
                <a:solidFill>
                  <a:schemeClr val="bg1">
                    <a:lumMod val="95000"/>
                  </a:schemeClr>
                </a:solidFill>
              </a:rPr>
              <a:t>요약</a:t>
            </a:r>
            <a:endParaRPr lang="ko-KR" altLang="en-US" b="0">
              <a:solidFill>
                <a:schemeClr val="bg1">
                  <a:lumMod val="9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/>
          </p:nvPr>
        </p:nvGraphicFramePr>
        <p:xfrm>
          <a:off x="6312024" y="2981325"/>
          <a:ext cx="5143996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차트 5"/>
          <p:cNvGraphicFramePr>
            <a:graphicFrameLocks/>
          </p:cNvGraphicFramePr>
          <p:nvPr>
            <p:extLst/>
          </p:nvPr>
        </p:nvGraphicFramePr>
        <p:xfrm>
          <a:off x="1049339" y="2990850"/>
          <a:ext cx="4830638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DF4FAF7-CBEA-4E9F-8175-55EBBA0C2FEF}"/>
              </a:ext>
            </a:extLst>
          </p:cNvPr>
          <p:cNvSpPr txBox="1">
            <a:spLocks noChangeArrowheads="1"/>
          </p:cNvSpPr>
          <p:nvPr/>
        </p:nvSpPr>
        <p:spPr>
          <a:xfrm>
            <a:off x="7669670" y="356705"/>
            <a:ext cx="3786350" cy="235743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여러 집단의 비교</a:t>
            </a:r>
          </a:p>
          <a:p>
            <a:pPr lvl="1"/>
            <a:r>
              <a:rPr lang="ko-KR" altLang="en-US" dirty="0"/>
              <a:t>일원배치</a:t>
            </a:r>
            <a:r>
              <a:rPr lang="en-US" altLang="ko-KR" dirty="0"/>
              <a:t> </a:t>
            </a:r>
            <a:r>
              <a:rPr lang="ko-KR" altLang="en-US" dirty="0"/>
              <a:t>분산분석</a:t>
            </a:r>
            <a:endParaRPr lang="en-US" altLang="ko-KR" dirty="0"/>
          </a:p>
          <a:p>
            <a:pPr lvl="1"/>
            <a:r>
              <a:rPr lang="en-US" altLang="ko-KR" dirty="0"/>
              <a:t>F </a:t>
            </a:r>
            <a:r>
              <a:rPr lang="ko-KR" altLang="en-US" dirty="0"/>
              <a:t>검정</a:t>
            </a:r>
            <a:endParaRPr lang="en-US" altLang="ko-KR" dirty="0"/>
          </a:p>
          <a:p>
            <a:pPr lvl="1"/>
            <a:r>
              <a:rPr lang="ko-KR" altLang="en-US" dirty="0"/>
              <a:t>이원배치 이상은 일반선형모형 분석으로 실시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416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nimBg="1"/>
      <p:bldGraphic spid="5" grpId="0">
        <p:bldAsOne/>
      </p:bldGraphic>
      <p:bldGraphic spid="6" grpId="0">
        <p:bldAsOne/>
      </p:bldGraphic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내용 개체 틀 2"/>
          <p:cNvSpPr>
            <a:spLocks noGrp="1" noChangeArrowheads="1"/>
          </p:cNvSpPr>
          <p:nvPr>
            <p:ph idx="1"/>
          </p:nvPr>
        </p:nvSpPr>
        <p:spPr>
          <a:xfrm>
            <a:off x="403859" y="1091888"/>
            <a:ext cx="4262483" cy="4577392"/>
          </a:xfrm>
          <a:ln>
            <a:solidFill>
              <a:srgbClr val="33CC33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000" dirty="0"/>
              <a:t>“기술통계분석</a:t>
            </a:r>
            <a:r>
              <a:rPr lang="en-US" altLang="ko-KR" sz="2000" dirty="0"/>
              <a:t>.</a:t>
            </a:r>
            <a:r>
              <a:rPr lang="en-US" altLang="ko-KR" sz="2000" dirty="0" err="1"/>
              <a:t>sav</a:t>
            </a:r>
            <a:r>
              <a:rPr lang="en-US" altLang="ko-KR" sz="2000" dirty="0"/>
              <a:t>’</a:t>
            </a:r>
            <a:r>
              <a:rPr lang="ko-KR" altLang="en-US" sz="2000" dirty="0"/>
              <a:t>에서 남녀 간에 ‘</a:t>
            </a:r>
            <a:r>
              <a:rPr lang="en-US" altLang="ko-KR" sz="2000" dirty="0"/>
              <a:t>TV </a:t>
            </a:r>
            <a:r>
              <a:rPr lang="ko-KR" altLang="en-US" sz="2000" dirty="0"/>
              <a:t>보는 시간’ 차이가 존재하는 가를 </a:t>
            </a:r>
            <a:r>
              <a:rPr lang="ko-KR" altLang="en-US" sz="2000" dirty="0" err="1"/>
              <a:t>검정하시오</a:t>
            </a:r>
            <a:r>
              <a:rPr lang="en-US" altLang="ko-KR" sz="2000" dirty="0"/>
              <a:t>.  </a:t>
            </a:r>
            <a:r>
              <a:rPr lang="ko-KR" altLang="en-US" sz="2000" dirty="0"/>
              <a:t>또한 남녀 간에 ‘신문</a:t>
            </a:r>
            <a:r>
              <a:rPr lang="en-US" altLang="ko-KR" sz="2000" dirty="0"/>
              <a:t> </a:t>
            </a:r>
            <a:r>
              <a:rPr lang="ko-KR" altLang="en-US" sz="2000" dirty="0"/>
              <a:t>보는 시간’ 차이가 존재하는 가를 독립표본 </a:t>
            </a:r>
            <a:r>
              <a:rPr lang="en-US" altLang="ko-KR" sz="2000" dirty="0"/>
              <a:t>t </a:t>
            </a:r>
            <a:r>
              <a:rPr lang="ko-KR" altLang="en-US" sz="2000" dirty="0"/>
              <a:t>검정을 </a:t>
            </a:r>
            <a:r>
              <a:rPr lang="ko-KR" altLang="en-US" sz="2000" dirty="0" err="1"/>
              <a:t>하시오</a:t>
            </a:r>
            <a:r>
              <a:rPr lang="en-US" altLang="ko-KR" sz="2000" dirty="0"/>
              <a:t>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sz="2000" dirty="0"/>
              <a:t>“기술통계분석</a:t>
            </a:r>
            <a:r>
              <a:rPr lang="en-US" altLang="ko-KR" sz="2000" dirty="0"/>
              <a:t>.sav’</a:t>
            </a:r>
            <a:r>
              <a:rPr lang="ko-KR" altLang="en-US" sz="2000" dirty="0"/>
              <a:t>에서 ‘교육정도’ 간에 ‘</a:t>
            </a:r>
            <a:r>
              <a:rPr lang="en-US" altLang="ko-KR" sz="2000" dirty="0"/>
              <a:t>TV </a:t>
            </a:r>
            <a:r>
              <a:rPr lang="ko-KR" altLang="en-US" sz="2000" dirty="0"/>
              <a:t>보는 시간’ 차이가 존재하는가를 </a:t>
            </a:r>
            <a:r>
              <a:rPr lang="ko-KR" altLang="en-US" sz="2000" dirty="0" err="1"/>
              <a:t>검정하시오</a:t>
            </a:r>
            <a:r>
              <a:rPr lang="en-US" altLang="ko-KR" sz="2000" dirty="0"/>
              <a:t>. </a:t>
            </a:r>
            <a:r>
              <a:rPr lang="ko-KR" altLang="en-US" sz="2000" dirty="0"/>
              <a:t>또한 ‘교육정도’ 간에 ‘신문</a:t>
            </a:r>
            <a:r>
              <a:rPr lang="en-US" altLang="ko-KR" sz="2000" dirty="0"/>
              <a:t> </a:t>
            </a:r>
            <a:r>
              <a:rPr lang="ko-KR" altLang="en-US" sz="2000" dirty="0"/>
              <a:t>보는 시간’ 차이가 존재하는가를 </a:t>
            </a:r>
            <a:r>
              <a:rPr lang="ko-KR" altLang="en-US" sz="2000" dirty="0" err="1"/>
              <a:t>검정하시오</a:t>
            </a:r>
            <a:r>
              <a:rPr lang="en-US" altLang="ko-KR" sz="2000" dirty="0"/>
              <a:t>. </a:t>
            </a:r>
            <a:r>
              <a:rPr lang="ko-KR" altLang="en-US" sz="2000" dirty="0"/>
              <a:t>그리고 차이가 있다면 어떤 집단 간에 차이가 있는지를 </a:t>
            </a:r>
            <a:r>
              <a:rPr lang="ko-KR" altLang="en-US" sz="2000" b="1" dirty="0">
                <a:solidFill>
                  <a:srgbClr val="FF0000"/>
                </a:solidFill>
              </a:rPr>
              <a:t>사후분석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하시오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ko-KR" altLang="en-US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3F886D-ECA4-41AE-BB7A-BDE6359B6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82" b="39965"/>
          <a:stretch/>
        </p:blipFill>
        <p:spPr>
          <a:xfrm>
            <a:off x="4976484" y="1091888"/>
            <a:ext cx="6935030" cy="4577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DBB0EAC-89CC-495E-AF29-D34BF2D17D9E}"/>
              </a:ext>
            </a:extLst>
          </p:cNvPr>
          <p:cNvSpPr txBox="1">
            <a:spLocks noChangeArrowheads="1"/>
          </p:cNvSpPr>
          <p:nvPr/>
        </p:nvSpPr>
        <p:spPr>
          <a:xfrm>
            <a:off x="2" y="114300"/>
            <a:ext cx="3961464" cy="83174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학습과제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76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04390EE-D268-4B10-91DC-4943B42FACAE}"/>
              </a:ext>
            </a:extLst>
          </p:cNvPr>
          <p:cNvSpPr/>
          <p:nvPr/>
        </p:nvSpPr>
        <p:spPr>
          <a:xfrm>
            <a:off x="8223250" y="957610"/>
            <a:ext cx="3575049" cy="28669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937499" cy="647701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/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D파리의아침N" panose="02020603020101020101" pitchFamily="18" charset="-127"/>
                <a:cs typeface="Times New Roman" panose="02020603050405020304" pitchFamily="18" charset="0"/>
              </a:rPr>
              <a:t>       Review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YD파리의아침N" panose="0202060302010102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123" name="내용 개체 틀 2"/>
          <p:cNvSpPr>
            <a:spLocks noGrp="1" noChangeArrowheads="1"/>
          </p:cNvSpPr>
          <p:nvPr>
            <p:ph idx="1"/>
          </p:nvPr>
        </p:nvSpPr>
        <p:spPr>
          <a:xfrm>
            <a:off x="911425" y="957610"/>
            <a:ext cx="7026075" cy="469741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ko-KR" altLang="en-US" sz="2800" dirty="0" err="1"/>
              <a:t>자료분석은</a:t>
            </a:r>
            <a:r>
              <a:rPr lang="ko-KR" altLang="en-US" sz="2800" dirty="0"/>
              <a:t> </a:t>
            </a:r>
            <a:r>
              <a:rPr lang="en-US" altLang="ko-KR" sz="2800" dirty="0"/>
              <a:t>‘</a:t>
            </a:r>
            <a:r>
              <a:rPr lang="ko-KR" altLang="en-US" sz="2800" dirty="0"/>
              <a:t>추정</a:t>
            </a:r>
            <a:r>
              <a:rPr lang="en-US" altLang="ko-KR" sz="2800" dirty="0"/>
              <a:t>’</a:t>
            </a:r>
            <a:r>
              <a:rPr lang="ko-KR" altLang="en-US" sz="2800" dirty="0"/>
              <a:t>과 </a:t>
            </a:r>
            <a:r>
              <a:rPr lang="en-US" altLang="ko-KR" sz="2800" dirty="0"/>
              <a:t>‘</a:t>
            </a:r>
            <a:r>
              <a:rPr lang="ko-KR" altLang="en-US" sz="2800" dirty="0"/>
              <a:t>검정</a:t>
            </a:r>
            <a:r>
              <a:rPr lang="en-US" altLang="ko-KR" sz="2800" dirty="0"/>
              <a:t>’</a:t>
            </a:r>
            <a:r>
              <a:rPr lang="ko-KR" altLang="en-US" sz="2800" dirty="0"/>
              <a:t>의 순으로 </a:t>
            </a:r>
            <a:r>
              <a:rPr lang="ko-KR" altLang="en-US" dirty="0"/>
              <a:t>행함</a:t>
            </a:r>
            <a:endParaRPr lang="en-US" altLang="ko-KR" sz="2800" dirty="0"/>
          </a:p>
          <a:p>
            <a:pPr eaLnBrk="1" hangingPunct="1">
              <a:lnSpc>
                <a:spcPct val="150000"/>
              </a:lnSpc>
            </a:pPr>
            <a:r>
              <a:rPr lang="ko-KR" altLang="en-US" sz="2800" dirty="0"/>
              <a:t>평균비교는 검정</a:t>
            </a:r>
            <a:endParaRPr lang="en-US" altLang="ko-KR" sz="2800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추정된 표본평균을 기준으로 가설을 검정함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가설 </a:t>
            </a:r>
            <a:r>
              <a:rPr lang="en-US" altLang="ko-KR" dirty="0"/>
              <a:t>(</a:t>
            </a:r>
            <a:r>
              <a:rPr lang="ko-KR" altLang="en-US" dirty="0" err="1"/>
              <a:t>귀무가설</a:t>
            </a:r>
            <a:r>
              <a:rPr lang="ko-KR" altLang="en-US" dirty="0"/>
              <a:t> </a:t>
            </a:r>
            <a:r>
              <a:rPr lang="en-US" altLang="ko-KR" dirty="0"/>
              <a:t>vs.</a:t>
            </a:r>
            <a:r>
              <a:rPr lang="ko-KR" altLang="en-US" dirty="0"/>
              <a:t> 연구가설</a:t>
            </a:r>
            <a:r>
              <a:rPr lang="en-US" altLang="ko-KR" dirty="0"/>
              <a:t>) 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H0: </a:t>
            </a:r>
            <a:r>
              <a:rPr lang="ko-KR" altLang="en-US" dirty="0"/>
              <a:t>차이가 없다  </a:t>
            </a:r>
            <a:r>
              <a:rPr lang="en-US" altLang="ko-KR" dirty="0"/>
              <a:t>vs.</a:t>
            </a:r>
            <a:r>
              <a:rPr lang="ko-KR" altLang="en-US" dirty="0"/>
              <a:t> </a:t>
            </a:r>
            <a:r>
              <a:rPr lang="en-US" altLang="ko-KR" dirty="0"/>
              <a:t>H1:</a:t>
            </a:r>
            <a:r>
              <a:rPr lang="ko-KR" altLang="en-US" dirty="0"/>
              <a:t> 차이가 있다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검정방법은 유의확률을 기준으로 한다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유의확률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p-value=</a:t>
            </a:r>
            <a:r>
              <a:rPr lang="en-US" altLang="ko-KR" dirty="0" err="1"/>
              <a:t>Pr</a:t>
            </a:r>
            <a:r>
              <a:rPr lang="en-US" altLang="ko-KR" dirty="0"/>
              <a:t>( </a:t>
            </a:r>
            <a:r>
              <a:rPr lang="ko-KR" altLang="en-US" dirty="0"/>
              <a:t>결과 이상 </a:t>
            </a:r>
            <a:r>
              <a:rPr lang="en-US" altLang="ko-KR" dirty="0"/>
              <a:t>| H0</a:t>
            </a:r>
            <a:r>
              <a:rPr lang="ko-KR" altLang="en-US" dirty="0"/>
              <a:t>이 사실</a:t>
            </a:r>
            <a:r>
              <a:rPr lang="en-US" altLang="ko-KR" dirty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sz="2400" dirty="0"/>
              <a:t>유의확률</a:t>
            </a:r>
            <a:r>
              <a:rPr lang="en-US" altLang="ko-KR" sz="2400" dirty="0"/>
              <a:t>(p-</a:t>
            </a:r>
            <a:r>
              <a:rPr lang="ko-KR" altLang="en-US" sz="2400" dirty="0"/>
              <a:t>값</a:t>
            </a:r>
            <a:r>
              <a:rPr lang="en-US" altLang="ko-KR" sz="2400" dirty="0"/>
              <a:t>)</a:t>
            </a:r>
            <a:r>
              <a:rPr lang="ko-KR" altLang="en-US" sz="2400" dirty="0"/>
              <a:t>이 유의수준</a:t>
            </a:r>
            <a:r>
              <a:rPr lang="en-US" altLang="ko-KR" sz="2400" dirty="0"/>
              <a:t>(</a:t>
            </a:r>
            <a:r>
              <a:rPr lang="el-GR" altLang="ko-KR" sz="2400" dirty="0"/>
              <a:t>α</a:t>
            </a:r>
            <a:r>
              <a:rPr lang="en-US" altLang="ko-KR" sz="2400" dirty="0"/>
              <a:t>) </a:t>
            </a:r>
            <a:r>
              <a:rPr lang="ko-KR" altLang="en-US" sz="2400" dirty="0"/>
              <a:t>보다 작으면 </a:t>
            </a:r>
            <a:r>
              <a:rPr lang="ko-KR" altLang="en-US" sz="2400" dirty="0" err="1"/>
              <a:t>귀무가설</a:t>
            </a:r>
            <a:r>
              <a:rPr lang="ko-KR" altLang="en-US" sz="2400" dirty="0"/>
              <a:t> 기각</a:t>
            </a:r>
            <a:r>
              <a:rPr lang="en-US" altLang="ko-KR" sz="2400" dirty="0"/>
              <a:t>(</a:t>
            </a:r>
            <a:r>
              <a:rPr lang="ko-KR" altLang="en-US" sz="2400" dirty="0"/>
              <a:t>연구가설채택</a:t>
            </a:r>
            <a:r>
              <a:rPr lang="en-US" altLang="ko-KR" sz="2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유의수준은 틀릴 확률</a:t>
            </a:r>
            <a:r>
              <a:rPr lang="en-US" altLang="ko-KR" dirty="0"/>
              <a:t>, </a:t>
            </a:r>
            <a:r>
              <a:rPr lang="ko-KR" altLang="en-US" dirty="0"/>
              <a:t>작은 확률로 </a:t>
            </a:r>
            <a:r>
              <a:rPr lang="ko-KR" altLang="en-US" sz="2400" dirty="0"/>
              <a:t>흔히 </a:t>
            </a:r>
            <a:r>
              <a:rPr lang="en-US" altLang="ko-KR" sz="2400" dirty="0"/>
              <a:t>0.05, 0.01, 0.1</a:t>
            </a:r>
          </a:p>
          <a:p>
            <a:pPr eaLnBrk="1" hangingPunct="1">
              <a:lnSpc>
                <a:spcPct val="150000"/>
              </a:lnSpc>
            </a:pPr>
            <a:endParaRPr lang="ko-KR" altLang="en-US" sz="28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A27B12E-E07D-4009-AEFB-6E122D2055FB}"/>
              </a:ext>
            </a:extLst>
          </p:cNvPr>
          <p:cNvSpPr/>
          <p:nvPr/>
        </p:nvSpPr>
        <p:spPr>
          <a:xfrm>
            <a:off x="8223250" y="3940899"/>
            <a:ext cx="3575049" cy="171412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예</a:t>
            </a:r>
            <a:r>
              <a:rPr lang="en-US" altLang="ko-KR" sz="2000" dirty="0"/>
              <a:t>&gt;</a:t>
            </a:r>
            <a:r>
              <a:rPr lang="ko-KR" altLang="en-US" sz="2000" dirty="0"/>
              <a:t> 유의확률이 </a:t>
            </a:r>
            <a:r>
              <a:rPr lang="en-US" altLang="ko-KR" sz="2000" dirty="0"/>
              <a:t>0.03 </a:t>
            </a:r>
            <a:r>
              <a:rPr lang="ko-KR" altLang="en-US" sz="2000" dirty="0"/>
              <a:t>이면 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       </a:t>
            </a:r>
            <a:r>
              <a:rPr lang="ko-KR" altLang="en-US" sz="2000" dirty="0"/>
              <a:t>기각</a:t>
            </a:r>
            <a:r>
              <a:rPr lang="en-US" altLang="ko-KR" sz="2000" dirty="0"/>
              <a:t>? </a:t>
            </a:r>
            <a:r>
              <a:rPr lang="ko-KR" altLang="en-US" sz="2000" dirty="0"/>
              <a:t>채택</a:t>
            </a:r>
            <a:r>
              <a:rPr lang="en-US" altLang="ko-KR" sz="2000" dirty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유의수준 </a:t>
            </a:r>
            <a:r>
              <a:rPr lang="en-US" altLang="ko-KR" sz="1600" dirty="0"/>
              <a:t>5%</a:t>
            </a:r>
            <a:r>
              <a:rPr lang="ko-KR" altLang="en-US" sz="1600" dirty="0"/>
              <a:t>로 </a:t>
            </a:r>
            <a:r>
              <a:rPr lang="ko-KR" altLang="en-US" sz="1600" dirty="0" err="1"/>
              <a:t>귀무가설</a:t>
            </a:r>
            <a:r>
              <a:rPr lang="ko-KR" altLang="en-US" sz="1600" dirty="0"/>
              <a:t> 기각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유의수준 </a:t>
            </a:r>
            <a:r>
              <a:rPr lang="en-US" altLang="ko-KR" sz="1600" dirty="0"/>
              <a:t>1%</a:t>
            </a:r>
            <a:r>
              <a:rPr lang="ko-KR" altLang="en-US" sz="1600" dirty="0"/>
              <a:t>로 </a:t>
            </a:r>
            <a:r>
              <a:rPr lang="ko-KR" altLang="en-US" sz="1600" dirty="0" err="1"/>
              <a:t>귀무가설</a:t>
            </a:r>
            <a:r>
              <a:rPr lang="ko-KR" altLang="en-US" sz="1600" dirty="0"/>
              <a:t> 채택</a:t>
            </a:r>
            <a:endParaRPr lang="en-US" altLang="ko-KR" sz="16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181A8B2-775D-479C-BEE9-75435EDFA601}"/>
              </a:ext>
            </a:extLst>
          </p:cNvPr>
          <p:cNvSpPr/>
          <p:nvPr/>
        </p:nvSpPr>
        <p:spPr>
          <a:xfrm>
            <a:off x="9401174" y="1906944"/>
            <a:ext cx="1045028" cy="58816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추정</a:t>
            </a:r>
            <a:endParaRPr lang="en-US" b="1" dirty="0">
              <a:latin typeface="+mn-ea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5EAF8F0-A87A-4717-89AE-A4D2E1FFDD3E}"/>
              </a:ext>
            </a:extLst>
          </p:cNvPr>
          <p:cNvSpPr/>
          <p:nvPr/>
        </p:nvSpPr>
        <p:spPr>
          <a:xfrm>
            <a:off x="9401174" y="3090159"/>
            <a:ext cx="1045028" cy="5881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atin typeface="+mn-ea"/>
              </a:rPr>
              <a:t>검정</a:t>
            </a:r>
            <a:endParaRPr lang="en-US" b="1" dirty="0">
              <a:latin typeface="+mn-ea"/>
            </a:endParaRPr>
          </a:p>
        </p:txBody>
      </p:sp>
      <p:sp>
        <p:nvSpPr>
          <p:cNvPr id="4" name="십자형 3">
            <a:extLst>
              <a:ext uri="{FF2B5EF4-FFF2-40B4-BE49-F238E27FC236}">
                <a16:creationId xmlns:a16="http://schemas.microsoft.com/office/drawing/2014/main" id="{ED3C237E-5C17-426B-9E72-555FB87BF10B}"/>
              </a:ext>
            </a:extLst>
          </p:cNvPr>
          <p:cNvSpPr/>
          <p:nvPr/>
        </p:nvSpPr>
        <p:spPr>
          <a:xfrm>
            <a:off x="9745888" y="2632142"/>
            <a:ext cx="355600" cy="334162"/>
          </a:xfrm>
          <a:prstGeom prst="plus">
            <a:avLst>
              <a:gd name="adj" fmla="val 380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A9905-780A-46DD-93C2-0005617E87D3}"/>
              </a:ext>
            </a:extLst>
          </p:cNvPr>
          <p:cNvSpPr txBox="1"/>
          <p:nvPr/>
        </p:nvSpPr>
        <p:spPr>
          <a:xfrm>
            <a:off x="9004173" y="1010551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Analysis</a:t>
            </a:r>
          </a:p>
        </p:txBody>
      </p:sp>
      <p:sp>
        <p:nvSpPr>
          <p:cNvPr id="7" name="같음 기호 6">
            <a:extLst>
              <a:ext uri="{FF2B5EF4-FFF2-40B4-BE49-F238E27FC236}">
                <a16:creationId xmlns:a16="http://schemas.microsoft.com/office/drawing/2014/main" id="{56B813AF-9202-4678-B76C-9E22B4590F19}"/>
              </a:ext>
            </a:extLst>
          </p:cNvPr>
          <p:cNvSpPr/>
          <p:nvPr/>
        </p:nvSpPr>
        <p:spPr>
          <a:xfrm rot="5400000">
            <a:off x="9731827" y="1505329"/>
            <a:ext cx="341086" cy="29276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91CC06-21CC-4B0C-8FBA-F33B723F5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4780"/>
            <a:ext cx="12192000" cy="837882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1. </a:t>
            </a:r>
            <a:r>
              <a:rPr lang="ko-KR" alt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일표본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t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검정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9392FF5-D08D-47C4-89A3-12C789A2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350" y="1247775"/>
            <a:ext cx="6586764" cy="443934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ko-KR" altLang="en-US" sz="2000" dirty="0"/>
              <a:t>검정절차</a:t>
            </a:r>
            <a:endParaRPr lang="en-US" altLang="ko-KR" sz="2000" dirty="0"/>
          </a:p>
          <a:p>
            <a:pPr lvl="1">
              <a:lnSpc>
                <a:spcPct val="120000"/>
              </a:lnSpc>
            </a:pPr>
            <a:r>
              <a:rPr lang="ko-KR" altLang="en-US" sz="1800" dirty="0"/>
              <a:t>표본의</a:t>
            </a:r>
            <a:r>
              <a:rPr lang="en-US" altLang="ko-KR" sz="1800" dirty="0"/>
              <a:t> </a:t>
            </a:r>
            <a:r>
              <a:rPr lang="ko-KR" altLang="en-US" sz="1800" dirty="0"/>
              <a:t>평균을 구한 뒤 가설에서 정한 평균과의 차이를 계산한다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ko-KR" altLang="en-US" sz="1800" dirty="0"/>
              <a:t>그 차이가 어느정도 큰지 상대적 비교를 위해 표본 평균의 편차로 나눠준다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r>
              <a:rPr lang="ko-KR" altLang="en-US" sz="1800" dirty="0"/>
              <a:t>표준화해준</a:t>
            </a:r>
            <a:r>
              <a:rPr lang="en-US" altLang="ko-KR" sz="1800" dirty="0"/>
              <a:t> </a:t>
            </a:r>
            <a:r>
              <a:rPr lang="ko-KR" altLang="en-US" sz="1800" dirty="0"/>
              <a:t>값이 대략 </a:t>
            </a:r>
            <a:r>
              <a:rPr lang="en-US" altLang="ko-KR" sz="1800" dirty="0"/>
              <a:t>-2</a:t>
            </a:r>
            <a:r>
              <a:rPr lang="ko-KR" altLang="en-US" sz="1800" dirty="0"/>
              <a:t>보다 작거나 </a:t>
            </a:r>
            <a:r>
              <a:rPr lang="en-US" altLang="ko-KR" sz="1800" dirty="0"/>
              <a:t>2</a:t>
            </a:r>
            <a:r>
              <a:rPr lang="ko-KR" altLang="en-US" sz="1800" dirty="0"/>
              <a:t>보다 크면 상대적으로 차이가 큰 것이다</a:t>
            </a: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lvl="1">
              <a:lnSpc>
                <a:spcPct val="120000"/>
              </a:lnSpc>
            </a:pPr>
            <a:endParaRPr lang="en-US" altLang="ko-KR" sz="1800" dirty="0"/>
          </a:p>
          <a:p>
            <a:pPr eaLnBrk="1" hangingPunct="1">
              <a:lnSpc>
                <a:spcPct val="120000"/>
              </a:lnSpc>
            </a:pPr>
            <a:endParaRPr lang="en-US" altLang="ko-K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16C3B-41E8-4C45-80FF-1E0E89396A1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842250" y="1247775"/>
                <a:ext cx="3956050" cy="276461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가설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표본평균  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ko-KR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표본평균과 모평균의 차이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표준화한 값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dirty="0"/>
                  <a:t>표준화한 값의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분포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ko-KR" dirty="0"/>
              </a:p>
              <a:p>
                <a:pPr>
                  <a:lnSpc>
                    <a:spcPct val="120000"/>
                  </a:lnSpc>
                </a:pPr>
                <a:r>
                  <a:rPr lang="ko-KR" altLang="en-US" dirty="0" err="1"/>
                  <a:t>모표준편차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dirty="0"/>
                  <a:t>를 </a:t>
                </a:r>
                <a:r>
                  <a:rPr lang="ko-KR" altLang="en-US" dirty="0" err="1"/>
                  <a:t>알때</a:t>
                </a:r>
                <a:r>
                  <a:rPr lang="ko-KR" alt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16C3B-41E8-4C45-80FF-1E0E89396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250" y="1247775"/>
                <a:ext cx="3956050" cy="2764614"/>
              </a:xfrm>
              <a:prstGeom prst="rect">
                <a:avLst/>
              </a:prstGeom>
              <a:blipFill>
                <a:blip r:embed="rId2"/>
                <a:stretch>
                  <a:fillRect l="-307" t="-65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그룹 22">
            <a:extLst>
              <a:ext uri="{FF2B5EF4-FFF2-40B4-BE49-F238E27FC236}">
                <a16:creationId xmlns:a16="http://schemas.microsoft.com/office/drawing/2014/main" id="{906DB933-B512-4BB6-9010-AA73D5A170EB}"/>
              </a:ext>
            </a:extLst>
          </p:cNvPr>
          <p:cNvGrpSpPr/>
          <p:nvPr/>
        </p:nvGrpSpPr>
        <p:grpSpPr>
          <a:xfrm>
            <a:off x="2275756" y="3857779"/>
            <a:ext cx="3864694" cy="1752446"/>
            <a:chOff x="2231306" y="2199804"/>
            <a:chExt cx="6529700" cy="3264751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652DB48-4D0C-48CD-99A1-B22FA2596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2" r="39004" b="42902"/>
            <a:stretch/>
          </p:blipFill>
          <p:spPr>
            <a:xfrm>
              <a:off x="2231306" y="2199804"/>
              <a:ext cx="6529700" cy="2933377"/>
            </a:xfrm>
            <a:prstGeom prst="rect">
              <a:avLst/>
            </a:prstGeom>
          </p:spPr>
        </p:pic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0790E378-79A9-4D92-97B2-A19851BAE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624" y="4589463"/>
              <a:ext cx="312117" cy="51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ko-KR" altLang="ko-KR" sz="120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6C2511C-6A21-4BCB-BF33-ABE00EB29C42}"/>
                </a:ext>
              </a:extLst>
            </p:cNvPr>
            <p:cNvCxnSpPr/>
            <p:nvPr/>
          </p:nvCxnSpPr>
          <p:spPr bwMode="auto">
            <a:xfrm>
              <a:off x="5510513" y="2487836"/>
              <a:ext cx="0" cy="2441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B93A6A-B777-4F57-833B-43C1F2BA83D1}"/>
                </a:ext>
              </a:extLst>
            </p:cNvPr>
            <p:cNvSpPr txBox="1"/>
            <p:nvPr/>
          </p:nvSpPr>
          <p:spPr>
            <a:xfrm>
              <a:off x="5295220" y="4948515"/>
              <a:ext cx="524509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0</a:t>
              </a:r>
              <a:endParaRPr lang="ko-KR" altLang="en-US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BF4085-0C5B-4539-82BA-6EEB2ACA150C}"/>
                </a:ext>
              </a:extLst>
            </p:cNvPr>
            <p:cNvSpPr txBox="1"/>
            <p:nvPr/>
          </p:nvSpPr>
          <p:spPr>
            <a:xfrm>
              <a:off x="6554173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2</a:t>
              </a:r>
              <a:endParaRPr lang="ko-KR" altLang="en-US" sz="1200" dirty="0"/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5C8434FF-5C07-469E-B500-B28E515589B3}"/>
                </a:ext>
              </a:extLst>
            </p:cNvPr>
            <p:cNvCxnSpPr/>
            <p:nvPr/>
          </p:nvCxnSpPr>
          <p:spPr>
            <a:xfrm>
              <a:off x="4292600" y="4178300"/>
              <a:ext cx="0" cy="7508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E5D57F-01C2-44BE-BD68-578E17291DF2}"/>
                </a:ext>
              </a:extLst>
            </p:cNvPr>
            <p:cNvSpPr txBox="1"/>
            <p:nvPr/>
          </p:nvSpPr>
          <p:spPr>
            <a:xfrm>
              <a:off x="4042444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-2</a:t>
              </a:r>
              <a:endParaRPr lang="ko-KR" altLang="en-US" sz="1200" dirty="0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7F4E1284-B1F0-42C3-AD54-739801A44D52}"/>
                </a:ext>
              </a:extLst>
            </p:cNvPr>
            <p:cNvSpPr/>
            <p:nvPr/>
          </p:nvSpPr>
          <p:spPr>
            <a:xfrm>
              <a:off x="3703835" y="4241800"/>
              <a:ext cx="576065" cy="655691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A6168067-94BD-4FCC-80D6-7EAED2B9BD04}"/>
                </a:ext>
              </a:extLst>
            </p:cNvPr>
            <p:cNvSpPr/>
            <p:nvPr/>
          </p:nvSpPr>
          <p:spPr>
            <a:xfrm>
              <a:off x="3274222" y="4635500"/>
              <a:ext cx="777078" cy="269982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1803B07A-B142-4CF7-86DC-98FFCADA76BC}"/>
              </a:ext>
            </a:extLst>
          </p:cNvPr>
          <p:cNvSpPr/>
          <p:nvPr/>
        </p:nvSpPr>
        <p:spPr>
          <a:xfrm>
            <a:off x="7842250" y="4277502"/>
            <a:ext cx="3956050" cy="13660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왜 </a:t>
            </a:r>
            <a:r>
              <a:rPr lang="en-US" altLang="ko-KR" sz="1400" dirty="0"/>
              <a:t>t-</a:t>
            </a:r>
            <a:r>
              <a:rPr lang="ko-KR" altLang="en-US" sz="1400" dirty="0"/>
              <a:t>검정인데 가끔 </a:t>
            </a:r>
            <a:r>
              <a:rPr lang="en-US" altLang="ko-KR" sz="1400" dirty="0"/>
              <a:t>Z-</a:t>
            </a:r>
            <a:r>
              <a:rPr lang="ko-KR" altLang="en-US" sz="1400" dirty="0"/>
              <a:t>검정이라고 하는 사람들이 있는가</a:t>
            </a:r>
            <a:r>
              <a:rPr lang="en-US" altLang="ko-KR" sz="1400" dirty="0"/>
              <a:t>?</a:t>
            </a:r>
          </a:p>
          <a:p>
            <a:pPr lvl="1">
              <a:lnSpc>
                <a:spcPct val="120000"/>
              </a:lnSpc>
            </a:pPr>
            <a:r>
              <a:rPr lang="ko-KR" altLang="en-US" sz="1400" dirty="0"/>
              <a:t>표본수가 많으면 이 둘의 값은 비슷해진다</a:t>
            </a:r>
            <a:endParaRPr lang="en-US" altLang="ko-KR" sz="1400" dirty="0"/>
          </a:p>
          <a:p>
            <a:pPr lvl="1">
              <a:lnSpc>
                <a:spcPct val="120000"/>
              </a:lnSpc>
            </a:pPr>
            <a:r>
              <a:rPr lang="ko-KR" altLang="en-US" sz="1400" dirty="0"/>
              <a:t>계산 편의상 정규분포로 바꿨으나  지금은 불필요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  <p:bldP spid="4" grpId="0" uiExpand="1" build="p" animBg="1"/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379" name="Rectangle 3">
                <a:extLst>
                  <a:ext uri="{FF2B5EF4-FFF2-40B4-BE49-F238E27FC236}">
                    <a16:creationId xmlns:a16="http://schemas.microsoft.com/office/drawing/2014/main" id="{1D649310-5923-4E56-907E-273AE249FED5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89962" y="1217623"/>
                <a:ext cx="4938960" cy="4530057"/>
              </a:xfrm>
              <a:ln>
                <a:solidFill>
                  <a:schemeClr val="accent2"/>
                </a:solidFill>
              </a:ln>
            </p:spPr>
            <p:txBody>
              <a:bodyPr anchor="t">
                <a:norm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altLang="ko-KR" sz="2400" dirty="0"/>
                  <a:t> J</a:t>
                </a:r>
                <a:r>
                  <a:rPr lang="ko-KR" altLang="en-US" sz="2400" dirty="0"/>
                  <a:t>기업의 광고매체와 유통경로에 따른 매출액 자료</a:t>
                </a:r>
              </a:p>
              <a:p>
                <a:pPr eaLnBrk="1" hangingPunct="1">
                  <a:lnSpc>
                    <a:spcPct val="100000"/>
                  </a:lnSpc>
                </a:pPr>
                <a:endParaRPr lang="ko-KR" altLang="en-US" sz="2400" dirty="0"/>
              </a:p>
              <a:p>
                <a:pPr eaLnBrk="1" hangingPunct="1">
                  <a:lnSpc>
                    <a:spcPct val="100000"/>
                  </a:lnSpc>
                  <a:buFont typeface="Wingdings" panose="05000000000000000000" pitchFamily="2" charset="2"/>
                  <a:buNone/>
                </a:pPr>
                <a:r>
                  <a:rPr lang="ko-KR" altLang="en-US" sz="2400" dirty="0">
                    <a:solidFill>
                      <a:srgbClr val="FF3300"/>
                    </a:solidFill>
                  </a:rPr>
                  <a:t>연구주제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ko-KR" altLang="en-US" sz="2400" dirty="0"/>
                  <a:t>매출액 평균이 </a:t>
                </a:r>
                <a:r>
                  <a:rPr lang="en-US" altLang="ko-KR" sz="2400" dirty="0"/>
                  <a:t>20(</a:t>
                </a:r>
                <a:r>
                  <a:rPr lang="ko-KR" altLang="en-US" sz="2400" dirty="0"/>
                  <a:t>억</a:t>
                </a:r>
                <a:r>
                  <a:rPr lang="en-US" altLang="ko-KR" sz="2400" dirty="0"/>
                  <a:t>)</a:t>
                </a:r>
                <a:r>
                  <a:rPr lang="ko-KR" altLang="en-US" sz="2400" dirty="0"/>
                  <a:t>이라 할 수 있나</a:t>
                </a:r>
                <a:r>
                  <a:rPr lang="en-US" altLang="ko-KR" sz="2400" dirty="0"/>
                  <a:t>?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ko-KR" altLang="en-US" sz="2400" dirty="0"/>
                  <a:t>연구가설 </a:t>
                </a:r>
                <a:r>
                  <a:rPr lang="en-US" altLang="ko-KR" sz="2400" dirty="0"/>
                  <a:t>: </a:t>
                </a:r>
                <a:r>
                  <a:rPr lang="ko-KR" altLang="en-US" sz="2400" dirty="0"/>
                  <a:t>매출액 평균이 </a:t>
                </a:r>
                <a:r>
                  <a:rPr lang="en-US" altLang="ko-KR" sz="2400" dirty="0"/>
                  <a:t>20</a:t>
                </a:r>
                <a:r>
                  <a:rPr lang="ko-KR" altLang="en-US" sz="2400" dirty="0"/>
                  <a:t>억과 차이가 있다</a:t>
                </a:r>
                <a:endParaRPr lang="en-US" altLang="ko-KR" sz="24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altLang="ko-KR" sz="2400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101379" name="Rectangle 3">
                <a:extLst>
                  <a:ext uri="{FF2B5EF4-FFF2-40B4-BE49-F238E27FC236}">
                    <a16:creationId xmlns:a16="http://schemas.microsoft.com/office/drawing/2014/main" id="{1D649310-5923-4E56-907E-273AE249F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89962" y="1217623"/>
                <a:ext cx="4938960" cy="4530057"/>
              </a:xfrm>
              <a:blipFill>
                <a:blip r:embed="rId2"/>
                <a:stretch>
                  <a:fillRect l="-1722" t="-120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200909D-665A-4A75-B318-92AE19591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"/>
            <a:ext cx="5928922" cy="74937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kumimoji="0" lang="ko-KR" alt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예 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27EF24B-DE2C-4B05-B547-75D09240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0" b="7933"/>
          <a:stretch/>
        </p:blipFill>
        <p:spPr>
          <a:xfrm>
            <a:off x="7098492" y="106680"/>
            <a:ext cx="3453394" cy="645493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50EBAA-0CBD-4692-A67D-F8F2704B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67" y="1197034"/>
            <a:ext cx="4410075" cy="4552950"/>
          </a:xfrm>
          <a:prstGeom prst="rect">
            <a:avLst/>
          </a:prstGeom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575A3A7B-FB7A-4C33-97B7-B5F0BEF95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144780"/>
            <a:ext cx="5984489" cy="795816"/>
          </a:xfr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/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SPSS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의한 검정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5BEABA-0B2E-45FC-9146-AD6E7A52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67" y="1199755"/>
            <a:ext cx="4371975" cy="4591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4045C98-1FC2-4550-9BE6-AEACD1E68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7"/>
          <a:stretch/>
        </p:blipFill>
        <p:spPr>
          <a:xfrm>
            <a:off x="6443247" y="1518785"/>
            <a:ext cx="5008516" cy="28189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04B6B81-621E-4BF1-8B52-B6F1BE3C1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247" y="1518785"/>
            <a:ext cx="5033694" cy="2871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7F43BBA-E216-4F98-86AC-8C3677660EFB}"/>
                  </a:ext>
                </a:extLst>
              </p:cNvPr>
              <p:cNvSpPr/>
              <p:nvPr/>
            </p:nvSpPr>
            <p:spPr>
              <a:xfrm>
                <a:off x="9039521" y="4637705"/>
                <a:ext cx="13410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altLang="ko-K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7F43BBA-E216-4F98-86AC-8C3677660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21" y="4637705"/>
                <a:ext cx="1341073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59AEE29-18F6-42E8-8014-36CAD054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59" y="1202351"/>
            <a:ext cx="5754080" cy="2720742"/>
          </a:xfrm>
          <a:prstGeom prst="rect">
            <a:avLst/>
          </a:prstGeom>
        </p:spPr>
      </p:pic>
      <p:sp>
        <p:nvSpPr>
          <p:cNvPr id="14341" name="Rectangle 2">
            <a:extLst>
              <a:ext uri="{FF2B5EF4-FFF2-40B4-BE49-F238E27FC236}">
                <a16:creationId xmlns:a16="http://schemas.microsoft.com/office/drawing/2014/main" id="{575A3A7B-FB7A-4C33-97B7-B5F0BEF95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7640"/>
            <a:ext cx="5097780" cy="772956"/>
          </a:xfr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eaLnBrk="1" hangingPunct="1"/>
            <a:r>
              <a:rPr lang="en-US" altLang="ko-KR" sz="3600" b="1" dirty="0">
                <a:solidFill>
                  <a:schemeClr val="bg1"/>
                </a:solidFill>
              </a:rPr>
              <a:t>         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SPSS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출력결과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Oval 11">
            <a:extLst>
              <a:ext uri="{FF2B5EF4-FFF2-40B4-BE49-F238E27FC236}">
                <a16:creationId xmlns:a16="http://schemas.microsoft.com/office/drawing/2014/main" id="{04E13DB8-394C-4529-A4F5-BB8FA0B1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940" y="3550596"/>
            <a:ext cx="647700" cy="576263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A1E42-5DDC-494A-9678-B09D22C6B228}"/>
              </a:ext>
            </a:extLst>
          </p:cNvPr>
          <p:cNvSpPr txBox="1"/>
          <p:nvPr/>
        </p:nvSpPr>
        <p:spPr>
          <a:xfrm>
            <a:off x="827730" y="4322600"/>
            <a:ext cx="69940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결론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기존의 매출액 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과는 차이가 있다 </a:t>
            </a:r>
            <a:r>
              <a:rPr lang="en-US" altLang="ko-KR" sz="20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(p=0.028&lt;0.05)</a:t>
            </a:r>
            <a:endParaRPr lang="en-US" sz="20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98DF192-AF9F-46BC-85C0-01E3E624B12F}"/>
              </a:ext>
            </a:extLst>
          </p:cNvPr>
          <p:cNvGrpSpPr/>
          <p:nvPr/>
        </p:nvGrpSpPr>
        <p:grpSpPr>
          <a:xfrm>
            <a:off x="6579073" y="402734"/>
            <a:ext cx="4913064" cy="2476114"/>
            <a:chOff x="2231306" y="2199804"/>
            <a:chExt cx="6529700" cy="3264751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4C48951-E0CC-451C-8D18-FE9DC5DE4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2" r="39004" b="42902"/>
            <a:stretch/>
          </p:blipFill>
          <p:spPr>
            <a:xfrm>
              <a:off x="2231306" y="2199804"/>
              <a:ext cx="6529700" cy="2933377"/>
            </a:xfrm>
            <a:prstGeom prst="rect">
              <a:avLst/>
            </a:prstGeom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0F0424DE-8995-400F-96A4-9CB49983C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624" y="4589463"/>
              <a:ext cx="312117" cy="51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ko-KR" altLang="ko-KR" sz="120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3ADF3DB-33DE-4B8F-8D39-DD4AAD6E3A8D}"/>
                </a:ext>
              </a:extLst>
            </p:cNvPr>
            <p:cNvCxnSpPr/>
            <p:nvPr/>
          </p:nvCxnSpPr>
          <p:spPr bwMode="auto">
            <a:xfrm>
              <a:off x="5510513" y="2487836"/>
              <a:ext cx="0" cy="2441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7CBA3E-B9EF-446A-AB84-386111CAAACF}"/>
                </a:ext>
              </a:extLst>
            </p:cNvPr>
            <p:cNvSpPr txBox="1"/>
            <p:nvPr/>
          </p:nvSpPr>
          <p:spPr>
            <a:xfrm>
              <a:off x="5295220" y="4948515"/>
              <a:ext cx="524509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0</a:t>
              </a:r>
              <a:endParaRPr lang="ko-KR" alt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69ECDD-BB95-44AF-B410-9B1D5B66BF1C}"/>
                </a:ext>
              </a:extLst>
            </p:cNvPr>
            <p:cNvSpPr txBox="1"/>
            <p:nvPr/>
          </p:nvSpPr>
          <p:spPr>
            <a:xfrm>
              <a:off x="6554173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2</a:t>
              </a:r>
              <a:endParaRPr lang="ko-KR" altLang="en-US" sz="1200" dirty="0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798C726C-3A8A-4C77-9630-FB49883BDD40}"/>
                </a:ext>
              </a:extLst>
            </p:cNvPr>
            <p:cNvCxnSpPr/>
            <p:nvPr/>
          </p:nvCxnSpPr>
          <p:spPr>
            <a:xfrm>
              <a:off x="4292600" y="4178300"/>
              <a:ext cx="0" cy="7508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3471D4-325E-4B37-9ECF-488284036FED}"/>
                </a:ext>
              </a:extLst>
            </p:cNvPr>
            <p:cNvSpPr txBox="1"/>
            <p:nvPr/>
          </p:nvSpPr>
          <p:spPr>
            <a:xfrm>
              <a:off x="4042444" y="4948515"/>
              <a:ext cx="576065" cy="51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-2</a:t>
              </a:r>
              <a:endParaRPr lang="ko-KR" altLang="en-US" sz="1200" dirty="0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17A8F03B-BE28-4868-B156-874D9F2008FE}"/>
                </a:ext>
              </a:extLst>
            </p:cNvPr>
            <p:cNvSpPr/>
            <p:nvPr/>
          </p:nvSpPr>
          <p:spPr>
            <a:xfrm>
              <a:off x="3703835" y="4241800"/>
              <a:ext cx="576065" cy="655691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743E3BE9-C6C3-4C0B-9378-08CDE4F8756B}"/>
                </a:ext>
              </a:extLst>
            </p:cNvPr>
            <p:cNvSpPr/>
            <p:nvPr/>
          </p:nvSpPr>
          <p:spPr>
            <a:xfrm>
              <a:off x="3274222" y="4635500"/>
              <a:ext cx="777078" cy="269982"/>
            </a:xfrm>
            <a:prstGeom prst="triangle">
              <a:avLst>
                <a:gd name="adj" fmla="val 100000"/>
              </a:avLst>
            </a:prstGeom>
            <a:solidFill>
              <a:srgbClr val="FF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AC44B73-4D66-49D8-B972-765CDE74F558}"/>
                  </a:ext>
                </a:extLst>
              </p:cNvPr>
              <p:cNvSpPr/>
              <p:nvPr/>
            </p:nvSpPr>
            <p:spPr>
              <a:xfrm>
                <a:off x="5567264" y="270455"/>
                <a:ext cx="2424831" cy="1135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AC44B73-4D66-49D8-B972-765CDE74F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64" y="270455"/>
                <a:ext cx="2424831" cy="1135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6F1FCB-FB03-4D99-BFBA-3EBD19190023}"/>
                  </a:ext>
                </a:extLst>
              </p:cNvPr>
              <p:cNvSpPr txBox="1"/>
              <p:nvPr/>
            </p:nvSpPr>
            <p:spPr>
              <a:xfrm>
                <a:off x="8866725" y="2994385"/>
                <a:ext cx="170399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23−20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1.28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=2.342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6F1FCB-FB03-4D99-BFBA-3EBD19190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725" y="2994385"/>
                <a:ext cx="1703992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670D5D2-D46E-49E8-9CD1-AB8C8775AA13}"/>
              </a:ext>
            </a:extLst>
          </p:cNvPr>
          <p:cNvCxnSpPr/>
          <p:nvPr/>
        </p:nvCxnSpPr>
        <p:spPr>
          <a:xfrm flipV="1">
            <a:off x="10176218" y="1600200"/>
            <a:ext cx="0" cy="142999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3361712-74D8-4A2C-8435-52F642586A73}"/>
              </a:ext>
            </a:extLst>
          </p:cNvPr>
          <p:cNvGrpSpPr/>
          <p:nvPr/>
        </p:nvGrpSpPr>
        <p:grpSpPr>
          <a:xfrm>
            <a:off x="10337013" y="1859918"/>
            <a:ext cx="862385" cy="550918"/>
            <a:chOff x="10337013" y="1859918"/>
            <a:chExt cx="862385" cy="5509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FEDE87-75A9-4483-BF03-564E6D6BF704}"/>
                </a:ext>
              </a:extLst>
            </p:cNvPr>
            <p:cNvSpPr txBox="1"/>
            <p:nvPr/>
          </p:nvSpPr>
          <p:spPr>
            <a:xfrm>
              <a:off x="10604363" y="1859918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0.014</a:t>
              </a: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6FCC1085-F7CB-4BF2-A78D-5E56F02CB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37013" y="2080030"/>
              <a:ext cx="354308" cy="33080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33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7FDF15E2-9671-4EA3-9635-9BDB63838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424" y="1286107"/>
            <a:ext cx="10513168" cy="3866464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ko-KR" altLang="en-US" sz="2800" dirty="0"/>
              <a:t>두 집단의 평균의 차이를 비교한다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z="2800" dirty="0"/>
              <a:t>두 집단은 독립적이어야 한다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z="2400" dirty="0"/>
              <a:t>예</a:t>
            </a:r>
            <a:r>
              <a:rPr lang="en-US" altLang="ko-KR" sz="2400" dirty="0"/>
              <a:t>&gt; </a:t>
            </a:r>
            <a:r>
              <a:rPr lang="ko-KR" altLang="en-US" sz="2400" dirty="0"/>
              <a:t>남자집단 대 여자집단</a:t>
            </a:r>
          </a:p>
          <a:p>
            <a:pPr lvl="1" eaLnBrk="1" hangingPunct="1">
              <a:lnSpc>
                <a:spcPct val="130000"/>
              </a:lnSpc>
            </a:pPr>
            <a:r>
              <a:rPr lang="ko-KR" altLang="en-US" sz="2400" dirty="0"/>
              <a:t>예</a:t>
            </a:r>
            <a:r>
              <a:rPr lang="en-US" altLang="ko-KR" sz="2400" dirty="0"/>
              <a:t>&gt; </a:t>
            </a:r>
            <a:r>
              <a:rPr lang="ko-KR" altLang="en-US" sz="2400" dirty="0"/>
              <a:t>광고를 보기 전과 후에 광고효과 측정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dirty="0"/>
              <a:t>두 집단으로 나누어 한 집단에는 광고를 보여주지 않고 나머지 집단은 광고를 보여준 경우</a:t>
            </a:r>
            <a:r>
              <a:rPr lang="en-US" altLang="ko-KR" sz="2000" dirty="0"/>
              <a:t>(</a:t>
            </a:r>
            <a:r>
              <a:rPr lang="ko-KR" altLang="en-US" sz="2000" dirty="0"/>
              <a:t>독립표본</a:t>
            </a:r>
            <a:r>
              <a:rPr lang="en-US" altLang="ko-KR" sz="2000" dirty="0"/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ko-KR" altLang="en-US" sz="2000" dirty="0"/>
              <a:t>광고를 보여주기 전에 측정하고 다시 광고를 보여준 다음에 측정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쌍체비교</a:t>
            </a:r>
            <a:r>
              <a:rPr lang="en-US" altLang="ko-KR" sz="2000" dirty="0"/>
              <a:t>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B89B2D-6EBC-44E9-BDAF-53F8D8606E3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1920"/>
            <a:ext cx="12192000" cy="898842"/>
          </a:xfrm>
          <a:prstGeom prst="rect">
            <a:avLst/>
          </a:prstGeom>
          <a:solidFill>
            <a:srgbClr val="33CC33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   2. 2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표본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독립표본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t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1D649310-5923-4E56-907E-273AE249FE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5090" y="1290971"/>
            <a:ext cx="4938960" cy="4276057"/>
          </a:xfrm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ko-KR" sz="2800" dirty="0"/>
              <a:t> J</a:t>
            </a:r>
            <a:r>
              <a:rPr lang="ko-KR" altLang="en-US" sz="2800" dirty="0"/>
              <a:t>기업의 광고매체와 유통경로에 따른 매출액 자료</a:t>
            </a:r>
          </a:p>
          <a:p>
            <a:pPr eaLnBrk="1" hangingPunct="1">
              <a:lnSpc>
                <a:spcPct val="120000"/>
              </a:lnSpc>
            </a:pPr>
            <a:endParaRPr lang="ko-KR" altLang="en-US" sz="2800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ko-KR" altLang="en-US" sz="2800" dirty="0">
                <a:solidFill>
                  <a:srgbClr val="FF3300"/>
                </a:solidFill>
              </a:rPr>
              <a:t>연구주제</a:t>
            </a:r>
          </a:p>
          <a:p>
            <a:pPr eaLnBrk="1" hangingPunct="1">
              <a:lnSpc>
                <a:spcPct val="120000"/>
              </a:lnSpc>
            </a:pPr>
            <a:r>
              <a:rPr lang="ko-KR" altLang="en-US" sz="2800" dirty="0"/>
              <a:t>광고매체에</a:t>
            </a:r>
            <a:r>
              <a:rPr lang="en-US" altLang="ko-KR" sz="2800" dirty="0"/>
              <a:t> </a:t>
            </a:r>
            <a:r>
              <a:rPr lang="ko-KR" altLang="en-US" sz="2800"/>
              <a:t>따라 매출액이 </a:t>
            </a:r>
            <a:r>
              <a:rPr lang="ko-KR" altLang="en-US" sz="2800" dirty="0"/>
              <a:t>다르다고 할 수 있나</a:t>
            </a:r>
            <a:r>
              <a:rPr lang="en-US" altLang="ko-KR" sz="2800" dirty="0"/>
              <a:t>?</a:t>
            </a:r>
          </a:p>
          <a:p>
            <a:pPr eaLnBrk="1" hangingPunct="1">
              <a:lnSpc>
                <a:spcPct val="120000"/>
              </a:lnSpc>
            </a:pPr>
            <a:endParaRPr lang="en-US" altLang="ko-KR" sz="2800" dirty="0"/>
          </a:p>
          <a:p>
            <a:pPr eaLnBrk="1" hangingPunct="1">
              <a:lnSpc>
                <a:spcPct val="120000"/>
              </a:lnSpc>
            </a:pPr>
            <a:r>
              <a:rPr lang="ko-KR" altLang="en-US" sz="2800" dirty="0"/>
              <a:t>연구가설 </a:t>
            </a:r>
            <a:r>
              <a:rPr lang="en-US" altLang="ko-KR" sz="2800" dirty="0"/>
              <a:t>: </a:t>
            </a:r>
            <a:r>
              <a:rPr lang="ko-KR" altLang="en-US" sz="2800" dirty="0"/>
              <a:t>광고매체에 따라 </a:t>
            </a:r>
            <a:r>
              <a:rPr lang="ko-KR" altLang="en-US" sz="2800"/>
              <a:t>매출액 평균이 </a:t>
            </a:r>
            <a:r>
              <a:rPr lang="ko-KR" altLang="en-US" sz="2800" dirty="0"/>
              <a:t>차이가 있다</a:t>
            </a:r>
            <a:r>
              <a:rPr lang="en-US" altLang="ko-KR" sz="28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313A608-E9EA-49B5-968E-C97587E2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718" y="221121"/>
            <a:ext cx="3672408" cy="641575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B2EEB22-4BDB-41E3-828F-E5142915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442"/>
            <a:ext cx="5734049" cy="591616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kumimoji="0" lang="ko-KR" alt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예 제 </a:t>
            </a:r>
            <a:r>
              <a:rPr kumimoji="0" lang="en-US" altLang="ko-KR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ko-KR" alt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계속</a:t>
            </a:r>
            <a:r>
              <a:rPr kumimoji="0" lang="en-US" altLang="ko-KR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ko-KR" alt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DD16875-E88C-45C2-9BDB-1C8E30120BB8}"/>
              </a:ext>
            </a:extLst>
          </p:cNvPr>
          <p:cNvSpPr/>
          <p:nvPr/>
        </p:nvSpPr>
        <p:spPr>
          <a:xfrm>
            <a:off x="9240473" y="1449659"/>
            <a:ext cx="498088" cy="2468136"/>
          </a:xfrm>
          <a:prstGeom prst="roundRect">
            <a:avLst/>
          </a:prstGeom>
          <a:solidFill>
            <a:srgbClr val="FF66FF">
              <a:alpha val="10196"/>
            </a:srgb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D8EA677-4D69-4FB4-9E03-D84B66EFD170}"/>
              </a:ext>
            </a:extLst>
          </p:cNvPr>
          <p:cNvSpPr/>
          <p:nvPr/>
        </p:nvSpPr>
        <p:spPr>
          <a:xfrm>
            <a:off x="9240473" y="3917795"/>
            <a:ext cx="498088" cy="2468136"/>
          </a:xfrm>
          <a:prstGeom prst="roundRect">
            <a:avLst/>
          </a:prstGeom>
          <a:solidFill>
            <a:srgbClr val="FF66FF">
              <a:alpha val="20000"/>
            </a:srgb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41B98A7-B34D-4AC8-9A66-A07DBD2760A6}"/>
              </a:ext>
            </a:extLst>
          </p:cNvPr>
          <p:cNvSpPr/>
          <p:nvPr/>
        </p:nvSpPr>
        <p:spPr>
          <a:xfrm>
            <a:off x="7796122" y="1412311"/>
            <a:ext cx="498088" cy="2468136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6F2CC0A-9CCD-48A7-94F7-61042BB06B24}"/>
              </a:ext>
            </a:extLst>
          </p:cNvPr>
          <p:cNvSpPr/>
          <p:nvPr/>
        </p:nvSpPr>
        <p:spPr>
          <a:xfrm>
            <a:off x="7797552" y="3917440"/>
            <a:ext cx="498088" cy="2468136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화살표: 왼쪽/위쪽 1">
            <a:extLst>
              <a:ext uri="{FF2B5EF4-FFF2-40B4-BE49-F238E27FC236}">
                <a16:creationId xmlns:a16="http://schemas.microsoft.com/office/drawing/2014/main" id="{816E4722-AAB7-4AC6-A23D-7B6F33DB223B}"/>
              </a:ext>
            </a:extLst>
          </p:cNvPr>
          <p:cNvSpPr/>
          <p:nvPr/>
        </p:nvSpPr>
        <p:spPr>
          <a:xfrm rot="18822154">
            <a:off x="9310914" y="2994886"/>
            <a:ext cx="1473200" cy="1429657"/>
          </a:xfrm>
          <a:prstGeom prst="leftUpArrow">
            <a:avLst>
              <a:gd name="adj1" fmla="val 8756"/>
              <a:gd name="adj2" fmla="val 12056"/>
              <a:gd name="adj3" fmla="val 14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8" grpId="0" animBg="1"/>
      <p:bldP spid="9" grpId="0" animBg="1"/>
      <p:bldP spid="7" grpId="0" animBg="1"/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1678</Words>
  <Application>Microsoft Office PowerPoint</Application>
  <PresentationFormat>와이드스크린</PresentationFormat>
  <Paragraphs>368</Paragraphs>
  <Slides>29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6" baseType="lpstr">
      <vt:lpstr>HY목각파임B</vt:lpstr>
      <vt:lpstr>YD윤고딕 140</vt:lpstr>
      <vt:lpstr>YD파리의아침N</vt:lpstr>
      <vt:lpstr>굴림</vt:lpstr>
      <vt:lpstr>나눔고딕 ExtraBold</vt:lpstr>
      <vt:lpstr>맑은 고딕</vt:lpstr>
      <vt:lpstr>휴먼모음T</vt:lpstr>
      <vt:lpstr>Algerian</vt:lpstr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Office 테마</vt:lpstr>
      <vt:lpstr>Equation</vt:lpstr>
      <vt:lpstr>분산분석</vt:lpstr>
      <vt:lpstr>    모집단 평균에 관한 검정의 종류</vt:lpstr>
      <vt:lpstr>       Review</vt:lpstr>
      <vt:lpstr>    1. 일표본 t 검정</vt:lpstr>
      <vt:lpstr>PowerPoint 프레젠테이션</vt:lpstr>
      <vt:lpstr>          SPSS에 의한 검정</vt:lpstr>
      <vt:lpstr>          SPSS 출력결과</vt:lpstr>
      <vt:lpstr>PowerPoint 프레젠테이션</vt:lpstr>
      <vt:lpstr>PowerPoint 프레젠테이션</vt:lpstr>
      <vt:lpstr>          SPSS에 의한 검정</vt:lpstr>
      <vt:lpstr>PowerPoint 프레젠테이션</vt:lpstr>
      <vt:lpstr>PowerPoint 프레젠테이션</vt:lpstr>
      <vt:lpstr>PowerPoint 프레젠테이션</vt:lpstr>
      <vt:lpstr>        SPSS에 의한 검정</vt:lpstr>
      <vt:lpstr>     SPSS 출력결과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SPSS에 의한 검정</vt:lpstr>
      <vt:lpstr>        SPSS에 의한 대응표본 t 검정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연구방법론 5</dc:title>
  <dc:creator>LEE</dc:creator>
  <cp:lastModifiedBy>ADMIN</cp:lastModifiedBy>
  <cp:revision>99</cp:revision>
  <dcterms:created xsi:type="dcterms:W3CDTF">2019-04-05T01:39:42Z</dcterms:created>
  <dcterms:modified xsi:type="dcterms:W3CDTF">2021-10-12T02:44:55Z</dcterms:modified>
</cp:coreProperties>
</file>