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1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86B83D-1B6C-45AF-9F4C-6C164A6D6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D5E6052-31B0-4D31-95DD-D198EDA4D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75798F-4967-45DB-AF3B-DD7B0C569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23EF224-8F59-47D5-8B9E-A4BA7B7EF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4F4D1D-1F28-407D-A7B1-CB5AF4499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946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3D465B-B24D-4A4E-9885-69A580F7B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F851F99-8DE8-4E7A-B601-471D33A36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A83261-041E-4FC7-8E0C-9C763F5E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C99093-0C3C-4FD4-BA09-97E4D2813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574B3B-A1DD-4409-9FDF-CDDB76EF4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97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197BB3D-882F-4424-A55A-4BCBC7ED62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041A079-A11F-4ED2-A814-3D982BC65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CF7891-897A-496D-A832-20F5018AF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D4FCBB-5222-4F7F-88D5-618237CC8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B7295B5-0D4E-46E7-9EAD-90FC4B0F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686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5B9FE3-7FE7-4453-AB19-A433730F4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404A1B-C5D1-4289-9E5D-25CAE5E25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65CE4AB-797D-4F2E-AD4F-938ADF4BE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238257-EC99-4A5E-881A-9424472AC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75E29F0-18D6-4B39-AEDD-72B9A689B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544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F3BCF0-C879-4DF3-849C-44E049301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AB6D3E-90E5-4453-BF35-EC843D9C0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770B59-3A66-4819-A43D-9F31631C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44BF2A-CAC2-4686-AA57-DE65857D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21957D-F5E1-4765-B7C8-545B457D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13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21D270-E942-4F8E-A9BF-16B14874C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3294A7-C2FC-430F-8CA2-D44669D9FB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408BBCD-A4B4-4672-BA9C-33DAADB90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7726481-0850-49B4-93DC-8FD5EA774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9D7B24E-6DAF-4F9B-AC7A-372CEFF6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68AB268-47ED-4262-B935-9C364585A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660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8AE1B6-2BE9-4AD1-83D5-0C02355BD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5A10B1-FC40-4263-9399-DF8C968C3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848C682-EF38-4834-BBF5-7FC344DF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5606452-0EF8-465B-9765-B56ADE54B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FD14FA9-CE91-48F6-99CD-5432F1F98F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A2A0F93-426D-482E-8463-89EBB4F96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BD2E659-9809-47F6-8B83-360E0E2B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783F028-30DE-4739-BC17-5BFEFEBF9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74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17A493-F8C7-486E-8B5D-1DACE608A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45C0385-CC5D-4FF6-8590-2A30A7978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5E52266-66C8-4F6F-BFA7-AB5CCFBC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A13B95E-92D2-459A-BEDA-E6F33A7E3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14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BCDD7E9-7321-4FF4-96CF-19ACBAF5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3402142-9AA7-4CC3-A5AC-7F9662AF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C68B2C1-0E5C-4F9A-8C07-15ACD9C1F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002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8C5D0E-4ADE-470E-8847-9E34C9302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C7A3F37-B0C6-4DA0-ACCF-785D2703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0F9F62F-9191-4210-BD3F-B78EF0FC8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5012A2B-162C-43E9-A46E-99B5CAB6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FE9ECE-FC9F-4082-8E93-54F020E6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C469B26-28C2-456D-8990-8574DC7B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226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C35707-CADF-4D6B-9B85-FC200C93E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547A01D-6854-4FA0-A1CE-BB74EFEB1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BF74842-DE6B-47D6-9E4B-AF743942B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DE6F79-E869-439D-8DE3-3AD5D26D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9BC244-14AE-40E6-B1D9-D8D2E6E8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44AFAE-B63E-4369-BAC0-4A96E3E2D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506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F3D7B2B-3FBE-4337-97C9-C7AC6ACD8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71EDB0A-863B-4265-B4FB-039C0B731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F84D03-5251-4A15-8DDE-398EF8D236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7956E-AA49-41C1-BD40-349A3096797C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D9DC10-D773-446C-A5C1-15D1E42C2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0CABEA-2067-4637-9A0F-08CEC1040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D86DF-F010-4716-BE95-33A31EDB9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520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51AA53-299E-46EB-88D5-3AA0DF5AEE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설문지</a:t>
            </a:r>
            <a:r>
              <a:rPr lang="en-US" altLang="ko-KR" dirty="0"/>
              <a:t> </a:t>
            </a:r>
            <a:r>
              <a:rPr lang="ko-KR" altLang="en-US" dirty="0"/>
              <a:t>작성 예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2192BDD-12F9-435F-ABBA-E8D6877265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 이 기 훈</a:t>
            </a:r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221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34D9D9-A6F6-4BBE-B2E3-5A175C819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188200" cy="746983"/>
          </a:xfrm>
        </p:spPr>
        <p:txBody>
          <a:bodyPr>
            <a:normAutofit/>
          </a:bodyPr>
          <a:lstStyle/>
          <a:p>
            <a:pPr algn="ctr"/>
            <a:r>
              <a:rPr lang="ko-KR" altLang="en-US" sz="2000" dirty="0"/>
              <a:t>영화관 이용에 대한 소비자 만족도 조사</a:t>
            </a: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BBF7C1C8-8B5C-414D-AB0A-6416C634F2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032469"/>
              </p:ext>
            </p:extLst>
          </p:nvPr>
        </p:nvGraphicFramePr>
        <p:xfrm>
          <a:off x="838200" y="1235676"/>
          <a:ext cx="7188200" cy="5196874"/>
        </p:xfrm>
        <a:graphic>
          <a:graphicData uri="http://schemas.openxmlformats.org/drawingml/2006/table">
            <a:tbl>
              <a:tblPr/>
              <a:tblGrid>
                <a:gridCol w="7188200">
                  <a:extLst>
                    <a:ext uri="{9D8B030D-6E8A-4147-A177-3AD203B41FA5}">
                      <a16:colId xmlns:a16="http://schemas.microsoft.com/office/drawing/2014/main" val="1593136498"/>
                    </a:ext>
                  </a:extLst>
                </a:gridCol>
              </a:tblGrid>
              <a:tr h="519687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안녕하십니까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lvl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저희는 ○○시 시민의 “영화관 이용에 관한 소비자 만족도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조사”를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하고자 설문조사를 실시하고 있는 ○○대학교 경영학과에 재학 중인 학생입니다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설문의 관한 응답자료는 통합적으로 취합되어 통계처리 되므로 개인의 신상과 응답내용은 비밀이 보장됩니다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또한 설문자료는 학습 관련 분석과 연구목적 이외의 다른 용도로 사용하지 않을 것을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약속드립니다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바쁘시더라도 잠시 시간을 내 주셔서 답변해 주시면 저희가 영화관에 관한 마케팅 전략을 수립하는데 귀중한 자료로 활용될 것입니다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부디 진솔하고 성실한 답변을 부탁드립니다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혹시 설문조사에 대해 의문사항이나 의견이 있으시면 아래의 연락처로 연락해 주시기 바랍니다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감사합니다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지도교수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이기훈 교수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조 사 자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○   ○   ○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연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락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처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: 010-XXXX-0000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84800" algn="l"/>
                        </a:tabLs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e-mail: plzreply@thank.com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0506" marR="60506" marT="16728" marB="167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93411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7473C47-904D-4B39-813C-4462DF627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11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707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34B0EB75-84F2-442E-939C-EA5C7C949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005064"/>
              </p:ext>
            </p:extLst>
          </p:nvPr>
        </p:nvGraphicFramePr>
        <p:xfrm>
          <a:off x="785083" y="708520"/>
          <a:ext cx="7093787" cy="782071"/>
        </p:xfrm>
        <a:graphic>
          <a:graphicData uri="http://schemas.openxmlformats.org/drawingml/2006/table">
            <a:tbl>
              <a:tblPr/>
              <a:tblGrid>
                <a:gridCol w="7093787">
                  <a:extLst>
                    <a:ext uri="{9D8B030D-6E8A-4147-A177-3AD203B41FA5}">
                      <a16:colId xmlns:a16="http://schemas.microsoft.com/office/drawing/2014/main" val="2380830733"/>
                    </a:ext>
                  </a:extLst>
                </a:gridCol>
              </a:tblGrid>
              <a:tr h="78207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귀하는 지난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개월 간 영화관을 이용하신 적이 있습니까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?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 예   ② </a:t>
                      </a:r>
                      <a:r>
                        <a:rPr lang="ko-KR" altLang="en-US" sz="16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아니오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설문중단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721949"/>
                  </a:ext>
                </a:extLst>
              </a:tr>
            </a:tbl>
          </a:graphicData>
        </a:graphic>
      </p:graphicFrame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B74C74EC-D52E-49A0-8918-54A1BE7ECF55}"/>
              </a:ext>
            </a:extLst>
          </p:cNvPr>
          <p:cNvCxnSpPr/>
          <p:nvPr/>
        </p:nvCxnSpPr>
        <p:spPr>
          <a:xfrm>
            <a:off x="0" y="1716066"/>
            <a:ext cx="12192000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09673F40-4F6D-4CAF-B411-123A7EEE319A}"/>
              </a:ext>
            </a:extLst>
          </p:cNvPr>
          <p:cNvSpPr/>
          <p:nvPr/>
        </p:nvSpPr>
        <p:spPr>
          <a:xfrm>
            <a:off x="785083" y="1929019"/>
            <a:ext cx="7093786" cy="474739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127000" indent="-127000" algn="just" fontAlgn="base">
              <a:lnSpc>
                <a:spcPct val="180000"/>
              </a:lnSpc>
            </a:pPr>
            <a:r>
              <a:rPr lang="ko-KR" altLang="en-US" sz="1400" b="1" kern="0" dirty="0">
                <a:solidFill>
                  <a:srgbClr val="000000"/>
                </a:solidFill>
                <a:latin typeface="+mn-ea"/>
              </a:rPr>
              <a:t>* 다음은 영화관 이용에 관한 질문입니다</a:t>
            </a:r>
            <a:r>
              <a:rPr lang="en-US" altLang="ko-KR" sz="1400" b="1" kern="0" dirty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400" b="1" kern="0" dirty="0">
                <a:solidFill>
                  <a:srgbClr val="000000"/>
                </a:solidFill>
                <a:latin typeface="+mn-ea"/>
              </a:rPr>
              <a:t>해당 부분에 체크 해주시기 바랍니다</a:t>
            </a:r>
            <a:r>
              <a:rPr lang="en-US" altLang="ko-KR" sz="1400" b="1" kern="0" dirty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영화관을 얼마나 자주 방문하십니까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6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개월에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회</a:t>
            </a:r>
            <a:r>
              <a:rPr lang="ko-KR" altLang="en-US" sz="1400" kern="0" spc="0" dirty="0">
                <a:solidFill>
                  <a:srgbClr val="000000"/>
                </a:solidFill>
                <a:effectLst/>
                <a:latin typeface="+mn-ea"/>
              </a:rPr>
              <a:t>	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②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개월에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1~2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회 이하 ③ 한 달에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1~2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회 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④ 한 달에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3~4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회       ⑤ 한 달에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5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회 이상     ⑥ 기타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( )</a:t>
            </a:r>
          </a:p>
          <a:p>
            <a:pPr marL="127000" indent="-127000" algn="just" fontAlgn="base"/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2.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주로 관람하는 영화의 장르는 무엇입니까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 (2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개까지 선택 가능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)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SF</a:t>
            </a:r>
            <a:r>
              <a:rPr lang="ko-KR" altLang="en-US" sz="1400" kern="0" spc="0" dirty="0">
                <a:solidFill>
                  <a:srgbClr val="000000"/>
                </a:solidFill>
                <a:effectLst/>
                <a:latin typeface="+mn-ea"/>
              </a:rPr>
              <a:t>	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400" kern="0" spc="0" dirty="0">
                <a:solidFill>
                  <a:srgbClr val="000000"/>
                </a:solidFill>
                <a:effectLst/>
                <a:latin typeface="+mn-ea"/>
              </a:rPr>
              <a:t>	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 ② 액션                  ③ 유머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/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코미디 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④ 멜로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/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드라마</a:t>
            </a:r>
            <a:r>
              <a:rPr lang="ko-KR" altLang="en-US" sz="1400" kern="0" spc="0" dirty="0">
                <a:solidFill>
                  <a:srgbClr val="000000"/>
                </a:solidFill>
                <a:effectLst/>
                <a:latin typeface="+mn-ea"/>
              </a:rPr>
              <a:t>	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 ⑤ </a:t>
            </a:r>
            <a:r>
              <a:rPr lang="ko-KR" altLang="en-US" sz="1400" kern="0" dirty="0" err="1">
                <a:solidFill>
                  <a:srgbClr val="000000"/>
                </a:solidFill>
                <a:latin typeface="+mn-ea"/>
              </a:rPr>
              <a:t>호러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/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공포           ⑥ 기타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(                    ) </a:t>
            </a:r>
          </a:p>
          <a:p>
            <a:pPr marL="127000" indent="-127000" algn="just" fontAlgn="base"/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3.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영화는 주로 누구와 관람하십니까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가족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/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친인척</a:t>
            </a:r>
            <a:r>
              <a:rPr lang="ko-KR" altLang="en-US" sz="1400" kern="0" spc="0" dirty="0">
                <a:solidFill>
                  <a:srgbClr val="000000"/>
                </a:solidFill>
                <a:effectLst/>
                <a:latin typeface="+mn-ea"/>
              </a:rPr>
              <a:t>	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 ② 연인         ③ 친구          ④ 혼자           ⑤ 기타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(           )</a:t>
            </a:r>
          </a:p>
          <a:p>
            <a:pPr marL="127000" indent="-127000" algn="just" fontAlgn="base"/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4.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영화정보는 어떠한 경로를 통해 얻으십니까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 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홈페이지      ② 직접방문     ③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SNS    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④ 지인을 통해 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⑤ </a:t>
            </a:r>
            <a:r>
              <a:rPr lang="ko-KR" altLang="en-US" sz="1400" kern="0" dirty="0" err="1">
                <a:solidFill>
                  <a:srgbClr val="000000"/>
                </a:solidFill>
                <a:latin typeface="+mn-ea"/>
              </a:rPr>
              <a:t>판촉물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         ⑥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TV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광고        ⑦ 기타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(                    )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081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4BB1555F-53B8-4690-BAD0-E672DEF65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94281"/>
              </p:ext>
            </p:extLst>
          </p:nvPr>
        </p:nvGraphicFramePr>
        <p:xfrm>
          <a:off x="671890" y="1225942"/>
          <a:ext cx="6668362" cy="4546034"/>
        </p:xfrm>
        <a:graphic>
          <a:graphicData uri="http://schemas.openxmlformats.org/drawingml/2006/table">
            <a:tbl>
              <a:tblPr/>
              <a:tblGrid>
                <a:gridCol w="574126">
                  <a:extLst>
                    <a:ext uri="{9D8B030D-6E8A-4147-A177-3AD203B41FA5}">
                      <a16:colId xmlns:a16="http://schemas.microsoft.com/office/drawing/2014/main" val="1512689304"/>
                    </a:ext>
                  </a:extLst>
                </a:gridCol>
                <a:gridCol w="2585901">
                  <a:extLst>
                    <a:ext uri="{9D8B030D-6E8A-4147-A177-3AD203B41FA5}">
                      <a16:colId xmlns:a16="http://schemas.microsoft.com/office/drawing/2014/main" val="3934148340"/>
                    </a:ext>
                  </a:extLst>
                </a:gridCol>
                <a:gridCol w="710777">
                  <a:extLst>
                    <a:ext uri="{9D8B030D-6E8A-4147-A177-3AD203B41FA5}">
                      <a16:colId xmlns:a16="http://schemas.microsoft.com/office/drawing/2014/main" val="829134030"/>
                    </a:ext>
                  </a:extLst>
                </a:gridCol>
                <a:gridCol w="710777">
                  <a:extLst>
                    <a:ext uri="{9D8B030D-6E8A-4147-A177-3AD203B41FA5}">
                      <a16:colId xmlns:a16="http://schemas.microsoft.com/office/drawing/2014/main" val="2235874881"/>
                    </a:ext>
                  </a:extLst>
                </a:gridCol>
                <a:gridCol w="665227">
                  <a:extLst>
                    <a:ext uri="{9D8B030D-6E8A-4147-A177-3AD203B41FA5}">
                      <a16:colId xmlns:a16="http://schemas.microsoft.com/office/drawing/2014/main" val="3842618812"/>
                    </a:ext>
                  </a:extLst>
                </a:gridCol>
                <a:gridCol w="710777">
                  <a:extLst>
                    <a:ext uri="{9D8B030D-6E8A-4147-A177-3AD203B41FA5}">
                      <a16:colId xmlns:a16="http://schemas.microsoft.com/office/drawing/2014/main" val="314153073"/>
                    </a:ext>
                  </a:extLst>
                </a:gridCol>
                <a:gridCol w="710777">
                  <a:extLst>
                    <a:ext uri="{9D8B030D-6E8A-4147-A177-3AD203B41FA5}">
                      <a16:colId xmlns:a16="http://schemas.microsoft.com/office/drawing/2014/main" val="1032612424"/>
                    </a:ext>
                  </a:extLst>
                </a:gridCol>
              </a:tblGrid>
              <a:tr h="378714">
                <a:tc gridSpan="2"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문 항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전혀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중요하지않음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중요하지않음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보통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중요함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매우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중요함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298934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좌석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201829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음향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544955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스크린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989909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5-4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상영되는 영화종류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6176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5-5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예매의 편리성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396045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5-6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접근의 편리성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교통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주차장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99218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5-7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쿠폰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마일리지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이벤트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054978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5-8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직원의 친절도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490418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5-9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편의시설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매점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오락실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874607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5-10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위생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청결도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844792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5-11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브랜드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신뢰성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이미지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470171"/>
                  </a:ext>
                </a:extLst>
              </a:tr>
            </a:tbl>
          </a:graphicData>
        </a:graphic>
      </p:graphicFrame>
      <p:sp>
        <p:nvSpPr>
          <p:cNvPr id="6" name="직사각형 5">
            <a:extLst>
              <a:ext uri="{FF2B5EF4-FFF2-40B4-BE49-F238E27FC236}">
                <a16:creationId xmlns:a16="http://schemas.microsoft.com/office/drawing/2014/main" id="{6B9E4CD7-613F-4AF8-A1DD-502824F8A872}"/>
              </a:ext>
            </a:extLst>
          </p:cNvPr>
          <p:cNvSpPr/>
          <p:nvPr/>
        </p:nvSpPr>
        <p:spPr>
          <a:xfrm>
            <a:off x="561584" y="461471"/>
            <a:ext cx="6778668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5. 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영화관 </a:t>
            </a:r>
            <a:r>
              <a:rPr lang="ko-KR" altLang="en-US" sz="1600" kern="0" dirty="0" err="1">
                <a:solidFill>
                  <a:srgbClr val="000000"/>
                </a:solidFill>
                <a:latin typeface="+mn-ea"/>
              </a:rPr>
              <a:t>선택시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 다음 사항에 대하여 어느 정도 중요하게 생각하십니까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2DC8FCE-5DC0-4D0B-B75D-92F1A3E9D723}"/>
              </a:ext>
            </a:extLst>
          </p:cNvPr>
          <p:cNvSpPr/>
          <p:nvPr/>
        </p:nvSpPr>
        <p:spPr>
          <a:xfrm>
            <a:off x="457200" y="325677"/>
            <a:ext cx="7133573" cy="56993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8259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AA446B8-75F9-4E2F-BCE9-D51C8ED14FAE}"/>
              </a:ext>
            </a:extLst>
          </p:cNvPr>
          <p:cNvSpPr/>
          <p:nvPr/>
        </p:nvSpPr>
        <p:spPr>
          <a:xfrm>
            <a:off x="576198" y="279378"/>
            <a:ext cx="7409146" cy="521533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600" b="1" kern="0" dirty="0">
                <a:solidFill>
                  <a:srgbClr val="000000"/>
                </a:solidFill>
                <a:latin typeface="+mn-ea"/>
              </a:rPr>
              <a:t>* 다음은 영화관 이용 만족도에 관한 질문입니다</a:t>
            </a:r>
            <a:r>
              <a:rPr lang="en-US" altLang="ko-KR" sz="1600" b="1" kern="0" dirty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b="1" kern="0" dirty="0">
                <a:solidFill>
                  <a:srgbClr val="000000"/>
                </a:solidFill>
                <a:latin typeface="+mn-ea"/>
              </a:rPr>
              <a:t>해당 부분에 체크 해주시기 바랍니다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6. 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전주에서 영화 관람 시 주로 이용하는 영화관은 어디입니까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① 메가박스  ② 롯데시네마  ③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CGV  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④ 전주시네마  ⑤ 기타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(             )</a:t>
            </a:r>
          </a:p>
          <a:p>
            <a:pPr marL="127000" indent="-127000" algn="just" fontAlgn="base">
              <a:lnSpc>
                <a:spcPct val="150000"/>
              </a:lnSpc>
            </a:pP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7. (6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에서 선택한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영화관을 얼마나 자주 이용하십니까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①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6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개월에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회     ②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개월에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1~2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회 이하       ③ 한 달에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1~2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회 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④ 한 달에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3~4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회  ⑤ 한 달에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5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회 이상           ⑥ 기타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( )</a:t>
            </a:r>
          </a:p>
          <a:p>
            <a:pPr marL="127000" indent="-127000" algn="just" fontAlgn="base">
              <a:lnSpc>
                <a:spcPct val="150000"/>
              </a:lnSpc>
            </a:pP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8. (6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에서 선택한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영화관을 이용하시는 이유는 무엇입니까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? (2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개까지 선택가능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)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① 깨끗하다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+mn-ea"/>
              </a:rPr>
              <a:t>	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 ② 친절하다     ③ 좌석이 편하다      ④ 편의시설이 좋다 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⑤ 음향시설이 좋다   ⑥ 할인혜택이 많다        ⑦ 이벤트가 다양하다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⑧ 접근성이 편리하다  ⑨ 예매가 편리하다       ⑩ 스크린 크기 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⑪ 극장의 규모가 크다   ⑫ 기타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( )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4591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CFA63E-1AC0-456F-A764-10D698AF8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270321" cy="536749"/>
          </a:xfrm>
        </p:spPr>
        <p:txBody>
          <a:bodyPr>
            <a:normAutofit/>
          </a:bodyPr>
          <a:lstStyle/>
          <a:p>
            <a:r>
              <a:rPr lang="en-US" altLang="ko-KR" sz="1600" dirty="0"/>
              <a:t>9. </a:t>
            </a:r>
            <a:r>
              <a:rPr lang="ko-KR" altLang="en-US" sz="1600" dirty="0"/>
              <a:t>위 영화관 이용 시 다음 사항들에 대해 어느 정도 만족하십니까</a:t>
            </a:r>
            <a:r>
              <a:rPr lang="en-US" altLang="ko-KR" sz="1600" dirty="0"/>
              <a:t>?</a:t>
            </a:r>
            <a:endParaRPr lang="ko-KR" altLang="en-US" sz="1600" dirty="0"/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2FE2C1AA-D268-464C-B92A-C9043879D3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846283"/>
              </p:ext>
            </p:extLst>
          </p:nvPr>
        </p:nvGraphicFramePr>
        <p:xfrm>
          <a:off x="838200" y="1068664"/>
          <a:ext cx="6414368" cy="4891496"/>
        </p:xfrm>
        <a:graphic>
          <a:graphicData uri="http://schemas.openxmlformats.org/drawingml/2006/table">
            <a:tbl>
              <a:tblPr/>
              <a:tblGrid>
                <a:gridCol w="601568">
                  <a:extLst>
                    <a:ext uri="{9D8B030D-6E8A-4147-A177-3AD203B41FA5}">
                      <a16:colId xmlns:a16="http://schemas.microsoft.com/office/drawing/2014/main" val="4263973012"/>
                    </a:ext>
                  </a:extLst>
                </a:gridCol>
                <a:gridCol w="2709504">
                  <a:extLst>
                    <a:ext uri="{9D8B030D-6E8A-4147-A177-3AD203B41FA5}">
                      <a16:colId xmlns:a16="http://schemas.microsoft.com/office/drawing/2014/main" val="1608915647"/>
                    </a:ext>
                  </a:extLst>
                </a:gridCol>
                <a:gridCol w="649296">
                  <a:extLst>
                    <a:ext uri="{9D8B030D-6E8A-4147-A177-3AD203B41FA5}">
                      <a16:colId xmlns:a16="http://schemas.microsoft.com/office/drawing/2014/main" val="2654084671"/>
                    </a:ext>
                  </a:extLst>
                </a:gridCol>
                <a:gridCol w="649296">
                  <a:extLst>
                    <a:ext uri="{9D8B030D-6E8A-4147-A177-3AD203B41FA5}">
                      <a16:colId xmlns:a16="http://schemas.microsoft.com/office/drawing/2014/main" val="3769118741"/>
                    </a:ext>
                  </a:extLst>
                </a:gridCol>
                <a:gridCol w="601568">
                  <a:extLst>
                    <a:ext uri="{9D8B030D-6E8A-4147-A177-3AD203B41FA5}">
                      <a16:colId xmlns:a16="http://schemas.microsoft.com/office/drawing/2014/main" val="4255594209"/>
                    </a:ext>
                  </a:extLst>
                </a:gridCol>
                <a:gridCol w="601568">
                  <a:extLst>
                    <a:ext uri="{9D8B030D-6E8A-4147-A177-3AD203B41FA5}">
                      <a16:colId xmlns:a16="http://schemas.microsoft.com/office/drawing/2014/main" val="187411248"/>
                    </a:ext>
                  </a:extLst>
                </a:gridCol>
                <a:gridCol w="601568">
                  <a:extLst>
                    <a:ext uri="{9D8B030D-6E8A-4147-A177-3AD203B41FA5}">
                      <a16:colId xmlns:a16="http://schemas.microsoft.com/office/drawing/2014/main" val="3891704300"/>
                    </a:ext>
                  </a:extLst>
                </a:gridCol>
              </a:tblGrid>
              <a:tr h="519896">
                <a:tc gridSpan="2"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문 항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매우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불만족</a:t>
                      </a:r>
                    </a:p>
                  </a:txBody>
                  <a:tcPr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불만족</a:t>
                      </a:r>
                    </a:p>
                  </a:txBody>
                  <a:tcPr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보통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만족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매우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만족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788958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좌석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929469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음향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109166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스크린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910165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9-4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상영되는 영화종류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754966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9-5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예매의 편리성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4385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9-6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접근의 편리성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교통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주차장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978324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9-7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쿠폰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마일리지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이벤트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653915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9-8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직원의 친절도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161041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9-9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편의시설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매점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오락실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78492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9-10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위생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청결도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857346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9-11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브랜드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신뢰성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이미지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293012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9-12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전반적인 만족도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④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443127"/>
                  </a:ext>
                </a:extLst>
              </a:tr>
            </a:tbl>
          </a:graphicData>
        </a:graphic>
      </p:graphicFrame>
      <p:sp>
        <p:nvSpPr>
          <p:cNvPr id="6" name="직사각형 5">
            <a:extLst>
              <a:ext uri="{FF2B5EF4-FFF2-40B4-BE49-F238E27FC236}">
                <a16:creationId xmlns:a16="http://schemas.microsoft.com/office/drawing/2014/main" id="{04D7895A-57F1-41C3-A387-790105095ED7}"/>
              </a:ext>
            </a:extLst>
          </p:cNvPr>
          <p:cNvSpPr/>
          <p:nvPr/>
        </p:nvSpPr>
        <p:spPr>
          <a:xfrm>
            <a:off x="519830" y="275573"/>
            <a:ext cx="7095995" cy="608764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104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C8AC158-F72E-4353-BDCF-3D1A5A9D5EBD}"/>
              </a:ext>
            </a:extLst>
          </p:cNvPr>
          <p:cNvSpPr/>
          <p:nvPr/>
        </p:nvSpPr>
        <p:spPr>
          <a:xfrm>
            <a:off x="682670" y="431278"/>
            <a:ext cx="8192020" cy="597541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10. (6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에서 선택한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영화관을 재방문하실 의사가 있으십니까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   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예 ② </a:t>
            </a:r>
            <a:r>
              <a:rPr lang="ko-KR" altLang="en-US" sz="1400" kern="0" dirty="0" err="1">
                <a:solidFill>
                  <a:srgbClr val="000000"/>
                </a:solidFill>
                <a:latin typeface="+mn-ea"/>
              </a:rPr>
              <a:t>아니오</a:t>
            </a:r>
            <a:endParaRPr lang="en-US" altLang="ko-KR" sz="1400" kern="0" dirty="0">
              <a:solidFill>
                <a:srgbClr val="000000"/>
              </a:solidFill>
              <a:latin typeface="+mn-ea"/>
            </a:endParaRPr>
          </a:p>
          <a:p>
            <a:pPr marL="127000" indent="-127000" algn="just" fontAlgn="base"/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11.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타인에게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(6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에서 선택한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영화관을 추천하실 의향이 있으십니까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  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예 ② </a:t>
            </a:r>
            <a:r>
              <a:rPr lang="ko-KR" altLang="en-US" sz="1400" kern="0" dirty="0" err="1">
                <a:solidFill>
                  <a:srgbClr val="000000"/>
                </a:solidFill>
                <a:latin typeface="+mn-ea"/>
              </a:rPr>
              <a:t>아니오</a:t>
            </a:r>
            <a:endParaRPr lang="en-US" altLang="ko-KR" sz="1400" kern="0" dirty="0">
              <a:solidFill>
                <a:srgbClr val="000000"/>
              </a:solidFill>
              <a:latin typeface="+mn-ea"/>
            </a:endParaRPr>
          </a:p>
          <a:p>
            <a:pPr marL="127000" indent="-127000" algn="just" fontAlgn="base"/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kern="0" dirty="0">
                <a:solidFill>
                  <a:srgbClr val="000000"/>
                </a:solidFill>
                <a:latin typeface="+mn-ea"/>
              </a:rPr>
              <a:t>다음은 인구통계학적 질문입니다</a:t>
            </a:r>
            <a:r>
              <a:rPr lang="en-US" altLang="ko-KR" sz="1400" b="1" kern="0" dirty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12.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귀하의 성별은 무엇입니까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  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남자 ② 여자</a:t>
            </a:r>
            <a:endParaRPr lang="en-US" altLang="ko-KR" sz="1400" kern="0" dirty="0">
              <a:solidFill>
                <a:srgbClr val="000000"/>
              </a:solidFill>
              <a:latin typeface="+mn-ea"/>
            </a:endParaRPr>
          </a:p>
          <a:p>
            <a:pPr marL="127000" indent="-127000" algn="just" fontAlgn="base"/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13.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귀하의 연령은 어떻게 되십니까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만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( )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세</a:t>
            </a:r>
            <a:endParaRPr lang="en-US" altLang="ko-KR" sz="1400" kern="0" dirty="0">
              <a:solidFill>
                <a:srgbClr val="000000"/>
              </a:solidFill>
              <a:latin typeface="+mn-ea"/>
            </a:endParaRPr>
          </a:p>
          <a:p>
            <a:pPr marL="127000" indent="-127000" algn="just" fontAlgn="base"/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14.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귀하의 거주지는 </a:t>
            </a:r>
            <a:r>
              <a:rPr lang="ko-KR" altLang="en-US" sz="1400" kern="0" dirty="0" err="1">
                <a:solidFill>
                  <a:srgbClr val="000000"/>
                </a:solidFill>
                <a:latin typeface="+mn-ea"/>
              </a:rPr>
              <a:t>어디십니까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  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전주시 완산구 ② 전주시 덕진구 ③ 완주군 ④ 기타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(          )</a:t>
            </a:r>
          </a:p>
          <a:p>
            <a:pPr marL="127000" indent="-127000" algn="just" fontAlgn="base"/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 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15.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귀하의 직업은 무엇입니까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   </a:t>
            </a: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학생    ② 직장인</a:t>
            </a:r>
            <a:r>
              <a:rPr lang="ko-KR" altLang="en-US" sz="1400" kern="0" spc="0" dirty="0">
                <a:solidFill>
                  <a:srgbClr val="000000"/>
                </a:solidFill>
                <a:effectLst/>
                <a:latin typeface="+mn-ea"/>
              </a:rPr>
              <a:t>	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 ③ 자영업자   ③ 주부     ④ 프리랜서    ⑤ 공무원    ⑥ 기타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(      )</a:t>
            </a:r>
            <a:r>
              <a:rPr lang="ko-KR" altLang="en-US" sz="1400" kern="0" spc="0" dirty="0">
                <a:solidFill>
                  <a:srgbClr val="000000"/>
                </a:solidFill>
                <a:effectLst/>
                <a:latin typeface="+mn-ea"/>
              </a:rPr>
              <a:t>	</a:t>
            </a:r>
            <a:endParaRPr lang="en-US" altLang="ko-KR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endParaRPr lang="en-US" altLang="ko-KR" sz="1400" kern="0" dirty="0">
              <a:solidFill>
                <a:srgbClr val="000000"/>
              </a:solidFill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16. 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귀하의 가구의 월 소득은 얼마입니까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①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100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만원 미만              ②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100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만원 이상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~ 200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만원 미만    ③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200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만원 이상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~ 300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만원 미만         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④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300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만원 이상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~ 500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만원 미만     ⑤ 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500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만원 이상</a:t>
            </a:r>
            <a:endParaRPr lang="en-US" altLang="ko-KR" sz="1400" kern="0" dirty="0">
              <a:solidFill>
                <a:srgbClr val="000000"/>
              </a:solidFill>
              <a:latin typeface="+mn-ea"/>
            </a:endParaRPr>
          </a:p>
          <a:p>
            <a:pPr marL="127000" indent="-127000" algn="just" fontAlgn="base">
              <a:lnSpc>
                <a:spcPct val="150000"/>
              </a:lnSpc>
            </a:pPr>
            <a:r>
              <a:rPr lang="ko-KR" altLang="en-US" sz="1400" kern="0" spc="0" dirty="0">
                <a:solidFill>
                  <a:srgbClr val="000000"/>
                </a:solidFill>
                <a:effectLst/>
                <a:latin typeface="+mn-ea"/>
              </a:rPr>
              <a:t>	</a:t>
            </a:r>
          </a:p>
          <a:p>
            <a:pPr marL="127000" marR="0" indent="-127000" algn="ctr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kern="0" dirty="0">
                <a:solidFill>
                  <a:srgbClr val="000000"/>
                </a:solidFill>
                <a:latin typeface="+mn-ea"/>
              </a:rPr>
              <a:t>성의 있는 답변에 감사드립니다</a:t>
            </a:r>
            <a:r>
              <a:rPr lang="en-US" altLang="ko-KR" sz="1400" kern="0" dirty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AD4D9BB7-5CD1-4672-9C97-1A877660BD87}"/>
              </a:ext>
            </a:extLst>
          </p:cNvPr>
          <p:cNvCxnSpPr/>
          <p:nvPr/>
        </p:nvCxnSpPr>
        <p:spPr>
          <a:xfrm>
            <a:off x="682670" y="1384126"/>
            <a:ext cx="8192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374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825</Words>
  <Application>Microsoft Office PowerPoint</Application>
  <PresentationFormat>와이드스크린</PresentationFormat>
  <Paragraphs>244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설문지 작성 예</vt:lpstr>
      <vt:lpstr>영화관 이용에 대한 소비자 만족도 조사</vt:lpstr>
      <vt:lpstr>PowerPoint 프레젠테이션</vt:lpstr>
      <vt:lpstr>PowerPoint 프레젠테이션</vt:lpstr>
      <vt:lpstr>PowerPoint 프레젠테이션</vt:lpstr>
      <vt:lpstr>9. 위 영화관 이용 시 다음 사항들에 대해 어느 정도 만족하십니까?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설문지 작성예</dc:title>
  <dc:creator>ADMIN</dc:creator>
  <cp:lastModifiedBy>Admin</cp:lastModifiedBy>
  <cp:revision>7</cp:revision>
  <dcterms:created xsi:type="dcterms:W3CDTF">2020-09-23T02:29:28Z</dcterms:created>
  <dcterms:modified xsi:type="dcterms:W3CDTF">2024-10-07T00:51:38Z</dcterms:modified>
</cp:coreProperties>
</file>