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6"/>
  </p:notesMasterIdLst>
  <p:handoutMasterIdLst>
    <p:handoutMasterId r:id="rId17"/>
  </p:handoutMasterIdLst>
  <p:sldIdLst>
    <p:sldId id="276" r:id="rId2"/>
    <p:sldId id="300" r:id="rId3"/>
    <p:sldId id="287" r:id="rId4"/>
    <p:sldId id="277" r:id="rId5"/>
    <p:sldId id="302" r:id="rId6"/>
    <p:sldId id="301" r:id="rId7"/>
    <p:sldId id="279" r:id="rId8"/>
    <p:sldId id="289" r:id="rId9"/>
    <p:sldId id="294" r:id="rId10"/>
    <p:sldId id="292" r:id="rId11"/>
    <p:sldId id="303" r:id="rId12"/>
    <p:sldId id="291" r:id="rId13"/>
    <p:sldId id="288" r:id="rId14"/>
    <p:sldId id="29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20"/>
    <a:srgbClr val="273487"/>
    <a:srgbClr val="728F9C"/>
    <a:srgbClr val="352B05"/>
    <a:srgbClr val="96C570"/>
    <a:srgbClr val="9FD64F"/>
    <a:srgbClr val="899AA2"/>
    <a:srgbClr val="FFA03A"/>
    <a:srgbClr val="92D050"/>
    <a:srgbClr val="4E7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04" autoAdjust="0"/>
  </p:normalViewPr>
  <p:slideViewPr>
    <p:cSldViewPr>
      <p:cViewPr varScale="1">
        <p:scale>
          <a:sx n="79" d="100"/>
          <a:sy n="79" d="100"/>
        </p:scale>
        <p:origin x="96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D61DA9F-5FDF-4462-9D0B-88FDC3A949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45DA2B3-2777-4B80-9C3F-5019F3F61A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E7D51C0-84FA-4271-B7A6-A51FF62306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83F7BAD2-2576-4754-A7C3-F2F972C1D75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E7C238D6-7B1B-498A-94F4-2B710CC47A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1EE2FCB-72A2-4CE3-8D3B-1D2B15699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1B5A4D-BE54-4DBE-BEDB-ABF4AC2323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839B89-FC1F-42E3-91BE-C9BB41946C6D}" type="datetimeFigureOut">
              <a:rPr lang="ko-KR" altLang="en-US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B84EA4B8-3876-4A21-9290-4C29761BC4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C926EFCE-F086-4E58-B0D0-91919F3FC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9D0DD5-AC4A-4BF1-9782-8FC98312A1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74ED5C-1EE4-465C-B6DB-018F36D77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5E0CC9-F18E-4B9E-9ED9-DF5903B7F1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BC3C8-672F-4FB9-84C3-2D00BBF06EC5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8B0E5-9508-48AB-A81B-60419A7F291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56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D25A3-542E-458C-9BBD-B65ADFAFA86E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9A524-B0FD-4F28-9296-CEC8111F5D6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92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222C2-C462-4385-B779-6DB0108D7429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EF149-5A35-45D1-99B4-26B6ED25291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49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20800" y="228601"/>
            <a:ext cx="9448800" cy="4873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08000" y="1219200"/>
            <a:ext cx="5511800" cy="5105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23000" y="1219200"/>
            <a:ext cx="5511800" cy="5105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09504E6-2FEC-40EC-958A-675B4D26E5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588000" y="6505575"/>
            <a:ext cx="11176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0BD1B-89A4-4939-A944-4BD7B5183F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9B1C9DF-0DD6-466A-9891-3FFC2EDEE89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508000" y="6505575"/>
            <a:ext cx="2540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791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20800" y="228601"/>
            <a:ext cx="9448800" cy="4873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08000" y="1219200"/>
            <a:ext cx="11226800" cy="5105400"/>
          </a:xfrm>
        </p:spPr>
        <p:txBody>
          <a:bodyPr rtlCol="0">
            <a:normAutofit/>
          </a:bodyPr>
          <a:lstStyle/>
          <a:p>
            <a:pPr lvl="0"/>
            <a:endParaRPr lang="ko-KR" alt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C206F39-C03D-424E-85EB-F9B7FCE88E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588000" y="6505575"/>
            <a:ext cx="11176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6554C-09D5-4E42-BA94-2A018B9ADD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AD05959-33E1-4600-8BD1-045472D7E5E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508000" y="6505575"/>
            <a:ext cx="2540000" cy="261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664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8D948-2888-4CE4-9624-8FEB9A54715A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7B9C0-108A-42EE-9633-38EE30042A7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72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BA483-C017-4C4F-AAF1-E4C9C7A7690B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94659-B1C7-4F17-9EA3-002E7C386DF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2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B174A-6EE1-4DEE-9CDC-91570CA82B00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4D6B6-E4D7-405E-AFC2-E967BB6C425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46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7362A-581D-4A49-8308-324BDB3A1CEE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5399D-4B54-4BA1-8F47-40E28E4A1543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56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20E45-C883-4425-8856-FE67C500712B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8216-B625-4FED-968F-AFC3D1BFE55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3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97960-8FE4-4CD9-90E7-0A7FE2ED9CF1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2F5D7-0A58-4F06-9FA9-1A966429841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58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64DE2-1B1E-4670-A28F-D0B8EE4ABCFE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081A7-23A9-4D35-8774-05FEC6D6082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54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80C06-ED78-4E31-A8ED-70F912ECBD7C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E3B7B-19C0-4DCA-B8C1-E7EB6E4E462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47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097BA-DB22-4DED-8DA3-879BD98237DB}" type="datetimeFigureOut">
              <a:rPr lang="ko-KR" altLang="en-US" smtClean="0"/>
              <a:pPr>
                <a:defRPr/>
              </a:pPr>
              <a:t>2024-09-29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C1DE7B-7DC6-45B8-A9B1-41B22777E67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6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903725-2340-445D-9216-1E6449075D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1624" y="620714"/>
            <a:ext cx="9480376" cy="11525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800" b="1" dirty="0">
                <a:solidFill>
                  <a:schemeClr val="tx2">
                    <a:lumMod val="50000"/>
                  </a:schemeClr>
                </a:solidFill>
              </a:rPr>
              <a:t>자료의</a:t>
            </a:r>
            <a:r>
              <a:rPr lang="en-US" altLang="ko-KR" sz="4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o-KR" altLang="en-US" sz="4800" b="1" dirty="0">
                <a:solidFill>
                  <a:schemeClr val="tx2">
                    <a:lumMod val="50000"/>
                  </a:schemeClr>
                </a:solidFill>
              </a:rPr>
              <a:t>종류와 탐색적 조사</a:t>
            </a:r>
            <a:endParaRPr lang="ko-KR" alt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8FF0C30-C442-41E4-ACCE-37CDDBCBAF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91544" y="2492896"/>
            <a:ext cx="2631255" cy="3457575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/>
              <a:t> Keywords :  </a:t>
            </a:r>
          </a:p>
          <a:p>
            <a:pPr lvl="1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/>
              <a:t>1</a:t>
            </a:r>
            <a:r>
              <a:rPr lang="ko-KR" altLang="en-US" sz="2000" dirty="0"/>
              <a:t>차 자료</a:t>
            </a:r>
            <a:r>
              <a:rPr lang="en-US" altLang="ko-KR" sz="2000" dirty="0"/>
              <a:t>,  </a:t>
            </a:r>
          </a:p>
          <a:p>
            <a:pPr lvl="1" algn="l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/>
              <a:t>2</a:t>
            </a:r>
            <a:r>
              <a:rPr lang="ko-KR" altLang="en-US" sz="2000" dirty="0"/>
              <a:t>차 자료</a:t>
            </a: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/>
              <a:t>설문지법</a:t>
            </a:r>
            <a:r>
              <a:rPr lang="en-US" altLang="ko-KR" sz="2000" dirty="0"/>
              <a:t>,</a:t>
            </a: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 err="1"/>
              <a:t>서베이</a:t>
            </a:r>
            <a:r>
              <a:rPr lang="en-US" altLang="ko-KR" sz="2000" dirty="0"/>
              <a:t>, </a:t>
            </a: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 err="1"/>
              <a:t>의사소통법</a:t>
            </a:r>
            <a:r>
              <a:rPr lang="en-US" altLang="ko-KR" sz="2000" dirty="0"/>
              <a:t>, </a:t>
            </a:r>
          </a:p>
          <a:p>
            <a:pPr lvl="1" algn="l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/>
              <a:t>관찰법</a:t>
            </a:r>
          </a:p>
        </p:txBody>
      </p:sp>
      <p:pic>
        <p:nvPicPr>
          <p:cNvPr id="614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060575"/>
            <a:ext cx="564991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0FCA33FB-7F97-496C-9CD8-07BA58F89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08" y="512283"/>
            <a:ext cx="4537075" cy="504825"/>
          </a:xfrm>
          <a:solidFill>
            <a:schemeClr val="tx1">
              <a:alpha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800" b="1">
                <a:solidFill>
                  <a:srgbClr val="00B0F0"/>
                </a:solidFill>
              </a:rPr>
              <a:t>면접법 </a:t>
            </a:r>
            <a:r>
              <a:rPr lang="en-US" altLang="ko-KR" sz="2800" b="1">
                <a:solidFill>
                  <a:srgbClr val="00B0F0"/>
                </a:solidFill>
              </a:rPr>
              <a:t>-FGI</a:t>
            </a:r>
            <a:r>
              <a:rPr lang="ko-KR" altLang="en-US" sz="2800" b="1" dirty="0">
                <a:solidFill>
                  <a:srgbClr val="00B0F0"/>
                </a:solidFill>
              </a:rPr>
              <a:t>의 시초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D39358C-0E78-44FE-BC7D-6D0BDA7E90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7408" y="1154112"/>
            <a:ext cx="7935912" cy="2274888"/>
          </a:xfrm>
          <a:solidFill>
            <a:schemeClr val="tx1">
              <a:alpha val="3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GM</a:t>
            </a:r>
            <a:r>
              <a:rPr lang="ko-KR" altLang="en-US" sz="2400" b="1" dirty="0">
                <a:solidFill>
                  <a:schemeClr val="bg1">
                    <a:lumMod val="95000"/>
                  </a:schemeClr>
                </a:solidFill>
              </a:rPr>
              <a:t>자동차의 </a:t>
            </a:r>
            <a:r>
              <a:rPr lang="ko-KR" altLang="en-US" sz="2400" b="1" dirty="0" err="1">
                <a:solidFill>
                  <a:schemeClr val="bg1">
                    <a:lumMod val="95000"/>
                  </a:schemeClr>
                </a:solidFill>
              </a:rPr>
              <a:t>뷰익사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2-door 6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인승 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Regal 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모형 개발</a:t>
            </a:r>
          </a:p>
          <a:p>
            <a:pPr lvl="1" eaLnBrk="1" hangingPunct="1">
              <a:defRPr/>
            </a:pP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전국에 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개 표적집단에 대한 조사</a:t>
            </a:r>
          </a:p>
          <a:p>
            <a:pPr lvl="1" eaLnBrk="1" hangingPunct="1">
              <a:defRPr/>
            </a:pP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넓은 </a:t>
            </a:r>
            <a:r>
              <a:rPr lang="ko-KR" altLang="en-US" sz="2200" b="1" dirty="0" err="1">
                <a:solidFill>
                  <a:schemeClr val="bg1">
                    <a:lumMod val="95000"/>
                  </a:schemeClr>
                </a:solidFill>
              </a:rPr>
              <a:t>뒷자석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높은 연비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가속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(11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초에 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100km/</a:t>
            </a:r>
            <a:r>
              <a:rPr lang="en-US" altLang="ko-KR" sz="2200" b="1" dirty="0" err="1">
                <a:solidFill>
                  <a:schemeClr val="bg1">
                    <a:lumMod val="95000"/>
                  </a:schemeClr>
                </a:solidFill>
              </a:rPr>
              <a:t>hr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을 원함</a:t>
            </a:r>
            <a:endParaRPr lang="en-US" altLang="ko-KR" sz="2200" b="1" dirty="0">
              <a:solidFill>
                <a:schemeClr val="bg1">
                  <a:lumMod val="95000"/>
                </a:schemeClr>
              </a:solidFill>
            </a:endParaRPr>
          </a:p>
          <a:p>
            <a:pPr lvl="1" eaLnBrk="1" hangingPunct="1">
              <a:defRPr/>
            </a:pP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큰 범퍼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경사진 후드를 싫어함</a:t>
            </a:r>
            <a:endParaRPr lang="en-US" altLang="ko-KR" sz="2200" b="1" dirty="0">
              <a:solidFill>
                <a:schemeClr val="bg1">
                  <a:lumMod val="9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디스크 브레이크</a:t>
            </a:r>
            <a:r>
              <a:rPr lang="en-US" altLang="ko-KR" sz="2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200" b="1" dirty="0" err="1">
                <a:solidFill>
                  <a:schemeClr val="bg1">
                    <a:lumMod val="95000"/>
                  </a:schemeClr>
                </a:solidFill>
              </a:rPr>
              <a:t>독립서스펜션</a:t>
            </a:r>
            <a:r>
              <a:rPr lang="ko-KR" altLang="en-US" sz="2200" b="1" dirty="0">
                <a:solidFill>
                  <a:schemeClr val="bg1">
                    <a:lumMod val="95000"/>
                  </a:schemeClr>
                </a:solidFill>
              </a:rPr>
              <a:t> 선호</a:t>
            </a:r>
          </a:p>
        </p:txBody>
      </p:sp>
      <p:pic>
        <p:nvPicPr>
          <p:cNvPr id="90121" name="Picture 9" descr="image">
            <a:extLst>
              <a:ext uri="{FF2B5EF4-FFF2-40B4-BE49-F238E27FC236}">
                <a16:creationId xmlns:a16="http://schemas.microsoft.com/office/drawing/2014/main" id="{3A3E32D5-210E-4E4E-B3F9-14087AF0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31" y="3777348"/>
            <a:ext cx="5184576" cy="2205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halyang.com/img/spec/marka/buick.png">
            <a:extLst>
              <a:ext uri="{FF2B5EF4-FFF2-40B4-BE49-F238E27FC236}">
                <a16:creationId xmlns:a16="http://schemas.microsoft.com/office/drawing/2014/main" id="{52FE28EE-94CE-4421-8C48-F473A888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0" y="3795613"/>
            <a:ext cx="2196752" cy="21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54488-E817-4C40-AF03-E8C81E0D0124}"/>
              </a:ext>
            </a:extLst>
          </p:cNvPr>
          <p:cNvSpPr txBox="1"/>
          <p:nvPr/>
        </p:nvSpPr>
        <p:spPr>
          <a:xfrm>
            <a:off x="8149010" y="3735832"/>
            <a:ext cx="3900397" cy="2246769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FGI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참가자들이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뷰익과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모양과 이미지가 유사한 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 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모형으로 같은 회사의  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Oldsmobile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모델을 꼽음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차별화가 필요</a:t>
            </a:r>
            <a:endParaRPr lang="en-US" altLang="ko-K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뷰익의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재포지셔닝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안락하고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럭셔리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브랜드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6BA135-464E-4D1A-AB11-95A4ED56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404664"/>
            <a:ext cx="5761037" cy="48736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2800" dirty="0"/>
              <a:t>Focus Group Interview</a:t>
            </a:r>
            <a:r>
              <a:rPr lang="ko-KR" altLang="en-US" sz="2800" dirty="0"/>
              <a:t>의 특징</a:t>
            </a:r>
          </a:p>
        </p:txBody>
      </p:sp>
      <p:pic>
        <p:nvPicPr>
          <p:cNvPr id="18435" name="그림 4">
            <a:extLst>
              <a:ext uri="{FF2B5EF4-FFF2-40B4-BE49-F238E27FC236}">
                <a16:creationId xmlns:a16="http://schemas.microsoft.com/office/drawing/2014/main" id="{E45862ED-AD4D-46F1-9453-B53F0E8E0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84" y="1484163"/>
            <a:ext cx="5937250" cy="4781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구름 모양 설명선 5">
            <a:extLst>
              <a:ext uri="{FF2B5EF4-FFF2-40B4-BE49-F238E27FC236}">
                <a16:creationId xmlns:a16="http://schemas.microsoft.com/office/drawing/2014/main" id="{FF923639-68D1-4F1F-B571-EB5E6EF0E981}"/>
              </a:ext>
            </a:extLst>
          </p:cNvPr>
          <p:cNvSpPr/>
          <p:nvPr/>
        </p:nvSpPr>
        <p:spPr>
          <a:xfrm>
            <a:off x="8112497" y="188763"/>
            <a:ext cx="2303462" cy="1727200"/>
          </a:xfrm>
          <a:prstGeom prst="cloudCallout">
            <a:avLst>
              <a:gd name="adj1" fmla="val -25643"/>
              <a:gd name="adj2" fmla="val 833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사전조사용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!!! </a:t>
            </a:r>
          </a:p>
          <a:p>
            <a:pPr algn="ctr" eaLnBrk="1" hangingPunct="1">
              <a:defRPr/>
            </a:pP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메인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조사가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아님</a:t>
            </a:r>
          </a:p>
        </p:txBody>
      </p:sp>
      <p:sp>
        <p:nvSpPr>
          <p:cNvPr id="7" name="구름 모양 설명선 6">
            <a:extLst>
              <a:ext uri="{FF2B5EF4-FFF2-40B4-BE49-F238E27FC236}">
                <a16:creationId xmlns:a16="http://schemas.microsoft.com/office/drawing/2014/main" id="{C573E016-FFD8-4C2F-A0AF-D1B60236F2F8}"/>
              </a:ext>
            </a:extLst>
          </p:cNvPr>
          <p:cNvSpPr/>
          <p:nvPr/>
        </p:nvSpPr>
        <p:spPr>
          <a:xfrm>
            <a:off x="2062535" y="1268264"/>
            <a:ext cx="2233613" cy="1439863"/>
          </a:xfrm>
          <a:prstGeom prst="cloudCallout">
            <a:avLst>
              <a:gd name="adj1" fmla="val 14269"/>
              <a:gd name="adj2" fmla="val 9342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>
                <a:solidFill>
                  <a:schemeClr val="bg2">
                    <a:lumMod val="25000"/>
                  </a:schemeClr>
                </a:solidFill>
              </a:rPr>
              <a:t>다양한 계층이 아닌 동질적 집단</a:t>
            </a:r>
          </a:p>
        </p:txBody>
      </p:sp>
      <p:sp>
        <p:nvSpPr>
          <p:cNvPr id="8" name="구름 모양 설명선 7">
            <a:extLst>
              <a:ext uri="{FF2B5EF4-FFF2-40B4-BE49-F238E27FC236}">
                <a16:creationId xmlns:a16="http://schemas.microsoft.com/office/drawing/2014/main" id="{4D9FDA85-AA9D-4A4E-9554-0685949FC3FF}"/>
              </a:ext>
            </a:extLst>
          </p:cNvPr>
          <p:cNvSpPr/>
          <p:nvPr/>
        </p:nvSpPr>
        <p:spPr>
          <a:xfrm>
            <a:off x="8831634" y="5156052"/>
            <a:ext cx="1873250" cy="1296987"/>
          </a:xfrm>
          <a:prstGeom prst="cloudCallout">
            <a:avLst>
              <a:gd name="adj1" fmla="val -46980"/>
              <a:gd name="adj2" fmla="val -7717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사회자가 중요</a:t>
            </a:r>
          </a:p>
        </p:txBody>
      </p:sp>
      <p:sp>
        <p:nvSpPr>
          <p:cNvPr id="9" name="구름 모양 설명선 8">
            <a:extLst>
              <a:ext uri="{FF2B5EF4-FFF2-40B4-BE49-F238E27FC236}">
                <a16:creationId xmlns:a16="http://schemas.microsoft.com/office/drawing/2014/main" id="{5A50BE9A-AAC4-4D88-97AE-340C99EFD8F1}"/>
              </a:ext>
            </a:extLst>
          </p:cNvPr>
          <p:cNvSpPr/>
          <p:nvPr/>
        </p:nvSpPr>
        <p:spPr>
          <a:xfrm>
            <a:off x="2135560" y="4825851"/>
            <a:ext cx="2232025" cy="1439862"/>
          </a:xfrm>
          <a:prstGeom prst="cloudCallout">
            <a:avLst>
              <a:gd name="adj1" fmla="val 22544"/>
              <a:gd name="adj2" fmla="val -9192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>
                <a:solidFill>
                  <a:schemeClr val="bg2">
                    <a:lumMod val="25000"/>
                  </a:schemeClr>
                </a:solidFill>
              </a:rPr>
              <a:t>비구조적인 방법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4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"/>
          <a:stretch/>
        </p:blipFill>
        <p:spPr bwMode="auto">
          <a:xfrm>
            <a:off x="2963217" y="1054098"/>
            <a:ext cx="8461375" cy="557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FE85557C-017A-40C0-8D3F-412AA9E2E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08" y="188436"/>
            <a:ext cx="3995737" cy="7604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심층면접법의 예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47F2C56-A6D4-4313-BA2C-17A54E432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7408" y="1054098"/>
            <a:ext cx="5976938" cy="2806950"/>
          </a:xfrm>
          <a:solidFill>
            <a:srgbClr val="FFFFFF">
              <a:alpha val="40000"/>
            </a:srgbClr>
          </a:solidFill>
        </p:spPr>
        <p:txBody>
          <a:bodyPr rtlCol="0">
            <a:normAutofit fontScale="92500"/>
          </a:bodyPr>
          <a:lstStyle/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kumimoji="1" lang="ko-KR" altLang="en-US" dirty="0">
                <a:solidFill>
                  <a:schemeClr val="bg2">
                    <a:lumMod val="25000"/>
                  </a:schemeClr>
                </a:solidFill>
              </a:rPr>
              <a:t>욕실청소용 수입 세제</a:t>
            </a:r>
          </a:p>
          <a:p>
            <a:pPr marL="952500" lvl="1" indent="-4953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dirty="0">
                <a:solidFill>
                  <a:schemeClr val="bg2">
                    <a:lumMod val="25000"/>
                  </a:schemeClr>
                </a:solidFill>
              </a:rPr>
              <a:t>뿌려만 주면 물때가 사라지는 욕실세제</a:t>
            </a:r>
          </a:p>
          <a:p>
            <a:pPr marL="952500" lvl="1" indent="-4953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dirty="0">
                <a:solidFill>
                  <a:schemeClr val="bg2">
                    <a:lumMod val="25000"/>
                  </a:schemeClr>
                </a:solidFill>
              </a:rPr>
              <a:t>제품테스트 결과 탁월한 효능</a:t>
            </a:r>
          </a:p>
          <a:p>
            <a:pPr marL="952500" lvl="1" indent="-4953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dirty="0">
                <a:solidFill>
                  <a:schemeClr val="bg2">
                    <a:lumMod val="25000"/>
                  </a:schemeClr>
                </a:solidFill>
              </a:rPr>
              <a:t>고가의 세제 출시</a:t>
            </a:r>
          </a:p>
          <a:p>
            <a:pPr marL="952500" lvl="1" indent="-4953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dirty="0">
                <a:solidFill>
                  <a:schemeClr val="bg2">
                    <a:lumMod val="25000"/>
                  </a:schemeClr>
                </a:solidFill>
              </a:rPr>
              <a:t>시장의 반응 냉담</a:t>
            </a:r>
          </a:p>
          <a:p>
            <a:pPr marL="952500" lvl="1" indent="-4953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dirty="0">
                <a:solidFill>
                  <a:schemeClr val="bg2">
                    <a:lumMod val="25000"/>
                  </a:schemeClr>
                </a:solidFill>
              </a:rPr>
              <a:t>목욕탕구조의 차이</a:t>
            </a:r>
          </a:p>
          <a:p>
            <a:pPr marL="952500" lvl="1" indent="-4953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1" lang="ko-KR" altLang="en-US" dirty="0">
                <a:solidFill>
                  <a:schemeClr val="bg2">
                    <a:lumMod val="25000"/>
                  </a:schemeClr>
                </a:solidFill>
              </a:rPr>
              <a:t>저가제품 수입으로 선회</a:t>
            </a:r>
            <a:endParaRPr kumimoji="1" lang="en-US" altLang="ko-KR" dirty="0">
              <a:solidFill>
                <a:schemeClr val="bg2">
                  <a:lumMod val="25000"/>
                </a:schemeClr>
              </a:solidFill>
            </a:endParaRPr>
          </a:p>
          <a:p>
            <a:pPr marL="952500" lvl="1" indent="-4953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1"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509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51" y="3564544"/>
            <a:ext cx="165576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8844EAB-9093-4D27-A888-029401F87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512" y="476672"/>
            <a:ext cx="4681091" cy="576262"/>
          </a:xfrm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200" b="1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ko-KR" altLang="en-US" sz="3200" b="1" dirty="0">
                <a:solidFill>
                  <a:schemeClr val="accent1">
                    <a:satMod val="150000"/>
                  </a:schemeClr>
                </a:solidFill>
              </a:rPr>
              <a:t>의사소통방법의 유형</a:t>
            </a:r>
          </a:p>
        </p:txBody>
      </p:sp>
      <p:graphicFrame>
        <p:nvGraphicFramePr>
          <p:cNvPr id="86038" name="Group 22">
            <a:extLst>
              <a:ext uri="{FF2B5EF4-FFF2-40B4-BE49-F238E27FC236}">
                <a16:creationId xmlns:a16="http://schemas.microsoft.com/office/drawing/2014/main" id="{5540F50B-C9BA-4580-BC19-A11BFF0CBA9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12447791"/>
              </p:ext>
            </p:extLst>
          </p:nvPr>
        </p:nvGraphicFramePr>
        <p:xfrm>
          <a:off x="1703512" y="1340768"/>
          <a:ext cx="9073008" cy="3744416"/>
        </p:xfrm>
        <a:graphic>
          <a:graphicData uri="http://schemas.openxmlformats.org/drawingml/2006/table">
            <a:tbl>
              <a:tblPr/>
              <a:tblGrid>
                <a:gridCol w="215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7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체계적</a:t>
                      </a: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표준화</a:t>
                      </a: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비체계적</a:t>
                      </a: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비표준화</a:t>
                      </a:r>
                      <a:r>
                        <a:rPr kumimoji="0" lang="en-US" altLang="ko-K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공개적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일반설문지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ko-KR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서베이</a:t>
                      </a:r>
                      <a:endParaRPr kumimoji="0" lang="ko-KR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ko-KR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심층면접법</a:t>
                      </a:r>
                      <a:endParaRPr kumimoji="0" lang="ko-KR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ko-KR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표적집단면접법</a:t>
                      </a:r>
                      <a:endParaRPr kumimoji="0" lang="ko-KR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비공개적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ko-K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객관적 형태조사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ko-KR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투사법</a:t>
                      </a:r>
                      <a:endParaRPr kumimoji="0" lang="ko-KR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4867624-309D-42D8-98D9-EAB05948F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2800" dirty="0">
                <a:solidFill>
                  <a:schemeClr val="accent1">
                    <a:satMod val="150000"/>
                  </a:schemeClr>
                </a:solidFill>
              </a:rPr>
              <a:t>[</a:t>
            </a:r>
            <a:r>
              <a:rPr lang="ko-KR" altLang="en-US" sz="2800" dirty="0">
                <a:solidFill>
                  <a:schemeClr val="accent1">
                    <a:satMod val="150000"/>
                  </a:schemeClr>
                </a:solidFill>
              </a:rPr>
              <a:t>공고</a:t>
            </a:r>
            <a:r>
              <a:rPr lang="en-US" altLang="ko-KR" sz="2800" dirty="0">
                <a:solidFill>
                  <a:schemeClr val="accent1">
                    <a:satMod val="150000"/>
                  </a:schemeClr>
                </a:solidFill>
              </a:rPr>
              <a:t>]</a:t>
            </a:r>
            <a:endParaRPr lang="ko-KR" alt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ko-KR" dirty="0"/>
              <a:t>8</a:t>
            </a:r>
            <a:r>
              <a:rPr lang="ko-KR" altLang="en-US" dirty="0"/>
              <a:t>주차에  조사계획서 발표 및 설문지 </a:t>
            </a:r>
            <a:r>
              <a:rPr lang="ko-KR" altLang="en-US" dirty="0">
                <a:solidFill>
                  <a:srgbClr val="FF0000"/>
                </a:solidFill>
              </a:rPr>
              <a:t>제출</a:t>
            </a:r>
            <a:r>
              <a:rPr lang="ko-KR" altLang="en-US" dirty="0"/>
              <a:t>로 중간고사 대체</a:t>
            </a:r>
          </a:p>
          <a:p>
            <a:pPr eaLnBrk="1" hangingPunct="1">
              <a:lnSpc>
                <a:spcPct val="100000"/>
              </a:lnSpc>
            </a:pPr>
            <a:endParaRPr lang="en-US" altLang="ko-KR" dirty="0"/>
          </a:p>
          <a:p>
            <a:pPr eaLnBrk="1" hangingPunct="1">
              <a:lnSpc>
                <a:spcPct val="100000"/>
              </a:lnSpc>
            </a:pPr>
            <a:r>
              <a:rPr lang="ko-KR" altLang="en-US" dirty="0"/>
              <a:t>이번 주에는 조사할 기업</a:t>
            </a:r>
            <a:r>
              <a:rPr lang="en-US" altLang="ko-KR" dirty="0"/>
              <a:t>, </a:t>
            </a:r>
            <a:r>
              <a:rPr lang="ko-KR" altLang="en-US" dirty="0"/>
              <a:t>상품 또는 주제를 결정해야함</a:t>
            </a:r>
            <a:endParaRPr lang="en-US" altLang="ko-KR" dirty="0"/>
          </a:p>
          <a:p>
            <a:pPr eaLnBrk="1" hangingPunct="1">
              <a:lnSpc>
                <a:spcPct val="100000"/>
              </a:lnSpc>
            </a:pPr>
            <a:endParaRPr lang="en-US" altLang="ko-KR" dirty="0"/>
          </a:p>
          <a:p>
            <a:pPr eaLnBrk="1" hangingPunct="1">
              <a:lnSpc>
                <a:spcPct val="100000"/>
              </a:lnSpc>
            </a:pPr>
            <a:r>
              <a:rPr lang="ko-KR" altLang="en-US" dirty="0"/>
              <a:t>지난 학기에 </a:t>
            </a:r>
            <a:r>
              <a:rPr lang="ko-KR" altLang="en-US" dirty="0" err="1"/>
              <a:t>넷플릭스</a:t>
            </a:r>
            <a:r>
              <a:rPr lang="en-US" altLang="ko-KR" dirty="0"/>
              <a:t>(OTT), </a:t>
            </a:r>
            <a:r>
              <a:rPr lang="ko-KR" altLang="en-US" dirty="0"/>
              <a:t>카카오</a:t>
            </a:r>
            <a:r>
              <a:rPr lang="en-US" altLang="ko-KR" dirty="0"/>
              <a:t>T, </a:t>
            </a:r>
            <a:r>
              <a:rPr lang="ko-KR" altLang="en-US" dirty="0" err="1"/>
              <a:t>핀테크</a:t>
            </a:r>
            <a:r>
              <a:rPr lang="en-US" altLang="ko-KR" dirty="0"/>
              <a:t>, </a:t>
            </a:r>
            <a:r>
              <a:rPr lang="ko-KR" altLang="en-US" dirty="0"/>
              <a:t>배달의 민족</a:t>
            </a:r>
            <a:r>
              <a:rPr lang="en-US" altLang="ko-KR" dirty="0"/>
              <a:t>, </a:t>
            </a:r>
            <a:r>
              <a:rPr lang="ko-KR" altLang="en-US" dirty="0"/>
              <a:t>커피숍</a:t>
            </a:r>
            <a:r>
              <a:rPr lang="en-US" altLang="ko-KR" dirty="0"/>
              <a:t>, </a:t>
            </a:r>
            <a:r>
              <a:rPr lang="ko-KR" altLang="en-US" dirty="0"/>
              <a:t>온라인쇼핑</a:t>
            </a:r>
            <a:r>
              <a:rPr lang="en-US" altLang="ko-KR" dirty="0"/>
              <a:t> </a:t>
            </a:r>
            <a:r>
              <a:rPr lang="ko-KR" altLang="en-US" dirty="0"/>
              <a:t>등에 대한 소비자조사 등을 실시</a:t>
            </a:r>
            <a:endParaRPr lang="en-US" altLang="ko-KR" dirty="0"/>
          </a:p>
          <a:p>
            <a:pPr eaLnBrk="1" hangingPunct="1">
              <a:lnSpc>
                <a:spcPct val="100000"/>
              </a:lnSpc>
            </a:pPr>
            <a:endParaRPr lang="en-US" altLang="ko-KR" dirty="0"/>
          </a:p>
          <a:p>
            <a:pPr eaLnBrk="1" hangingPunct="1">
              <a:lnSpc>
                <a:spcPct val="100000"/>
              </a:lnSpc>
            </a:pPr>
            <a:r>
              <a:rPr lang="en-US" altLang="ko-KR" dirty="0"/>
              <a:t>“</a:t>
            </a:r>
            <a:r>
              <a:rPr lang="ko-KR" altLang="en-US" dirty="0"/>
              <a:t>나의 선택은</a:t>
            </a:r>
            <a:r>
              <a:rPr lang="en-US" altLang="ko-KR" dirty="0"/>
              <a:t>?” – </a:t>
            </a:r>
            <a:r>
              <a:rPr lang="ko-KR" altLang="en-US" dirty="0"/>
              <a:t>경쟁사</a:t>
            </a:r>
            <a:r>
              <a:rPr lang="en-US" altLang="ko-KR" dirty="0"/>
              <a:t> </a:t>
            </a:r>
            <a:r>
              <a:rPr lang="ko-KR" altLang="en-US" dirty="0"/>
              <a:t>없는 시장은 추천 안함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30832A2-6DDC-4898-A643-0F7124E5AECC}"/>
              </a:ext>
            </a:extLst>
          </p:cNvPr>
          <p:cNvSpPr/>
          <p:nvPr/>
        </p:nvSpPr>
        <p:spPr>
          <a:xfrm>
            <a:off x="3621865" y="405523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문제의 발생과 인식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Problem Definition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아래쪽 화살표 4">
            <a:extLst>
              <a:ext uri="{FF2B5EF4-FFF2-40B4-BE49-F238E27FC236}">
                <a16:creationId xmlns:a16="http://schemas.microsoft.com/office/drawing/2014/main" id="{74BD4460-67F2-4548-8DA6-EB5552F392D9}"/>
              </a:ext>
            </a:extLst>
          </p:cNvPr>
          <p:cNvSpPr/>
          <p:nvPr/>
        </p:nvSpPr>
        <p:spPr>
          <a:xfrm>
            <a:off x="4990289" y="1402473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54972F2-46C2-4DE9-9A69-C6CAEAA566C3}"/>
              </a:ext>
            </a:extLst>
          </p:cNvPr>
          <p:cNvSpPr/>
          <p:nvPr/>
        </p:nvSpPr>
        <p:spPr>
          <a:xfrm>
            <a:off x="3621865" y="1785061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마케팅조사계획</a:t>
            </a:r>
            <a:r>
              <a:rPr lang="en-US" altLang="ko-KR" dirty="0"/>
              <a:t> </a:t>
            </a:r>
            <a:r>
              <a:rPr lang="ko-KR" altLang="en-US" dirty="0"/>
              <a:t>수립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Creating Research Design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아래쪽 화살표 6">
            <a:extLst>
              <a:ext uri="{FF2B5EF4-FFF2-40B4-BE49-F238E27FC236}">
                <a16:creationId xmlns:a16="http://schemas.microsoft.com/office/drawing/2014/main" id="{9CAD3301-CFFA-4A39-B6DB-EDAE8445D7F0}"/>
              </a:ext>
            </a:extLst>
          </p:cNvPr>
          <p:cNvSpPr/>
          <p:nvPr/>
        </p:nvSpPr>
        <p:spPr>
          <a:xfrm>
            <a:off x="4990289" y="2782011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583BE87-395A-4FE2-80C8-C70AEEFF0DAC}"/>
              </a:ext>
            </a:extLst>
          </p:cNvPr>
          <p:cNvSpPr/>
          <p:nvPr/>
        </p:nvSpPr>
        <p:spPr>
          <a:xfrm>
            <a:off x="3621865" y="3164598"/>
            <a:ext cx="3457575" cy="1008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자료의 수집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Collect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아래쪽 화살표 8">
            <a:extLst>
              <a:ext uri="{FF2B5EF4-FFF2-40B4-BE49-F238E27FC236}">
                <a16:creationId xmlns:a16="http://schemas.microsoft.com/office/drawing/2014/main" id="{303DD7EF-8AA2-4D1B-AC9F-ABC166D2068F}"/>
              </a:ext>
            </a:extLst>
          </p:cNvPr>
          <p:cNvSpPr/>
          <p:nvPr/>
        </p:nvSpPr>
        <p:spPr>
          <a:xfrm>
            <a:off x="4990289" y="4161548"/>
            <a:ext cx="601662" cy="3603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3A52A4-9088-45E3-A203-633D572A8545}"/>
              </a:ext>
            </a:extLst>
          </p:cNvPr>
          <p:cNvSpPr/>
          <p:nvPr/>
        </p:nvSpPr>
        <p:spPr>
          <a:xfrm>
            <a:off x="3621865" y="4544136"/>
            <a:ext cx="3457575" cy="10080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dirty="0"/>
              <a:t>자료분석</a:t>
            </a:r>
            <a:endParaRPr lang="en-US" altLang="ko-KR" dirty="0"/>
          </a:p>
          <a:p>
            <a:pPr algn="ctr" eaLnBrk="1" hangingPunct="1">
              <a:defRPr/>
            </a:pPr>
            <a:r>
              <a:rPr lang="en-US" altLang="ko-K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Analyze Data</a:t>
            </a:r>
            <a:endParaRPr lang="ko-KR" alt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아래쪽 화살표 10">
            <a:extLst>
              <a:ext uri="{FF2B5EF4-FFF2-40B4-BE49-F238E27FC236}">
                <a16:creationId xmlns:a16="http://schemas.microsoft.com/office/drawing/2014/main" id="{340E1373-8FEE-4DB2-BF94-3D104EA21365}"/>
              </a:ext>
            </a:extLst>
          </p:cNvPr>
          <p:cNvSpPr/>
          <p:nvPr/>
        </p:nvSpPr>
        <p:spPr>
          <a:xfrm>
            <a:off x="4990289" y="5541086"/>
            <a:ext cx="601662" cy="36036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7282D5B-603C-4B3D-A996-E805A26CFB31}"/>
              </a:ext>
            </a:extLst>
          </p:cNvPr>
          <p:cNvSpPr/>
          <p:nvPr/>
        </p:nvSpPr>
        <p:spPr>
          <a:xfrm>
            <a:off x="3621865" y="5923674"/>
            <a:ext cx="3457575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ko-KR" altLang="en-US" b="1" dirty="0">
                <a:solidFill>
                  <a:srgbClr val="FFFF00"/>
                </a:solidFill>
              </a:rPr>
              <a:t>보고서</a:t>
            </a:r>
            <a:r>
              <a:rPr lang="en-US" altLang="ko-KR" b="1" dirty="0">
                <a:solidFill>
                  <a:srgbClr val="FFFF00"/>
                </a:solidFill>
              </a:rPr>
              <a:t> </a:t>
            </a:r>
            <a:r>
              <a:rPr lang="ko-KR" altLang="en-US" b="1" dirty="0">
                <a:solidFill>
                  <a:srgbClr val="FFFF00"/>
                </a:solidFill>
              </a:rPr>
              <a:t>작성</a:t>
            </a:r>
            <a:endParaRPr lang="en-US" altLang="ko-KR" b="1" dirty="0">
              <a:solidFill>
                <a:srgbClr val="FFFF00"/>
              </a:solidFill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00C63847-99FD-4A41-8DD6-AECFC5E386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49289" y="2385136"/>
            <a:ext cx="1871662" cy="1152525"/>
          </a:xfrm>
          <a:prstGeom prst="homePlate">
            <a:avLst>
              <a:gd name="adj" fmla="val 40599"/>
            </a:avLst>
          </a:prstGeom>
          <a:solidFill>
            <a:schemeClr val="accent1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자료수집 </a:t>
            </a:r>
          </a:p>
          <a:p>
            <a:pPr algn="ctr" eaLnBrk="1" hangingPunct="1">
              <a:defRPr/>
            </a:pPr>
            <a:r>
              <a:rPr lang="ko-KR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결정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D95BBD8-714E-428F-874A-22DD9EA60322}"/>
              </a:ext>
            </a:extLst>
          </p:cNvPr>
          <p:cNvSpPr/>
          <p:nvPr/>
        </p:nvSpPr>
        <p:spPr>
          <a:xfrm rot="1780562">
            <a:off x="6973076" y="1110373"/>
            <a:ext cx="433228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ko-KR" sz="3600" b="1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Marketing Research </a:t>
            </a:r>
          </a:p>
          <a:p>
            <a:pPr algn="ctr" eaLnBrk="1" hangingPunct="1">
              <a:defRPr/>
            </a:pPr>
            <a:r>
              <a:rPr lang="en-US" altLang="ko-KR" sz="3600" b="1" dirty="0">
                <a:ln w="0"/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6D53D11-FDEA-4B3E-8ECE-63B362303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2192000" cy="79533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자료의 원천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(source)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1017B993-8051-43BB-97FB-5C65DD80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1557339"/>
            <a:ext cx="2160587" cy="649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800" dirty="0">
                <a:solidFill>
                  <a:srgbClr val="FFFF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800" dirty="0" err="1">
                <a:solidFill>
                  <a:srgbClr val="FFFF6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차자료</a:t>
            </a:r>
            <a:endParaRPr lang="ko-KR" altLang="en-US" sz="2800" dirty="0">
              <a:solidFill>
                <a:srgbClr val="FFFF6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7CC6050B-0E29-4860-8E01-F20C655F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1557339"/>
            <a:ext cx="2160587" cy="649287"/>
          </a:xfrm>
          <a:prstGeom prst="rect">
            <a:avLst/>
          </a:prstGeom>
          <a:solidFill>
            <a:srgbClr val="984C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800" dirty="0">
                <a:solidFill>
                  <a:srgbClr val="E1FC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 err="1">
                <a:solidFill>
                  <a:srgbClr val="E1FC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차자료</a:t>
            </a:r>
            <a:endParaRPr lang="ko-KR" altLang="en-US" sz="2800" dirty="0">
              <a:solidFill>
                <a:srgbClr val="E1FC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712C82FF-45E4-4328-9D7F-3ACD9FADE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 dirty="0">
                <a:solidFill>
                  <a:srgbClr val="FFFF99"/>
                </a:solidFill>
                <a:ea typeface="맑은 고딕" panose="020B0503020000020004" pitchFamily="50" charset="-127"/>
              </a:rPr>
              <a:t>의사소통법</a:t>
            </a:r>
          </a:p>
        </p:txBody>
      </p:sp>
      <p:sp>
        <p:nvSpPr>
          <p:cNvPr id="84999" name="AutoShape 7">
            <a:extLst>
              <a:ext uri="{FF2B5EF4-FFF2-40B4-BE49-F238E27FC236}">
                <a16:creationId xmlns:a16="http://schemas.microsoft.com/office/drawing/2014/main" id="{71E2EE10-395A-44EE-B08D-CD0A73A9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 dirty="0">
                <a:solidFill>
                  <a:srgbClr val="FFFF99"/>
                </a:solidFill>
                <a:ea typeface="맑은 고딕" panose="020B0503020000020004" pitchFamily="50" charset="-127"/>
              </a:rPr>
              <a:t>관찰법</a:t>
            </a:r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id="{A0711634-7444-4D76-9260-A8998D68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716338"/>
            <a:ext cx="1368425" cy="576262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 dirty="0" err="1">
                <a:solidFill>
                  <a:schemeClr val="bg1"/>
                </a:solidFill>
                <a:ea typeface="맑은 고딕" panose="020B0503020000020004" pitchFamily="50" charset="-127"/>
              </a:rPr>
              <a:t>서베이</a:t>
            </a:r>
            <a:endParaRPr lang="ko-KR" altLang="en-US" sz="2400" dirty="0">
              <a:solidFill>
                <a:schemeClr val="bg1"/>
              </a:solidFill>
              <a:ea typeface="맑은 고딕" panose="020B0503020000020004" pitchFamily="50" charset="-127"/>
            </a:endParaRPr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DC2C14C5-CAEB-4EE6-8EAC-BE3E4139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3716338"/>
            <a:ext cx="1368425" cy="576262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 dirty="0" err="1">
                <a:solidFill>
                  <a:schemeClr val="bg1"/>
                </a:solidFill>
                <a:ea typeface="맑은 고딕" panose="020B0503020000020004" pitchFamily="50" charset="-127"/>
              </a:rPr>
              <a:t>면접법</a:t>
            </a:r>
            <a:endParaRPr lang="ko-KR" altLang="en-US" sz="2400" dirty="0">
              <a:solidFill>
                <a:schemeClr val="bg1"/>
              </a:solidFill>
              <a:ea typeface="맑은 고딕" panose="020B0503020000020004" pitchFamily="50" charset="-127"/>
            </a:endParaRPr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id="{1279F5AC-F837-411B-8453-CC5FC618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3716338"/>
            <a:ext cx="1368425" cy="576262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 dirty="0" err="1">
                <a:solidFill>
                  <a:schemeClr val="bg1"/>
                </a:solidFill>
                <a:ea typeface="맑은 고딕" panose="020B0503020000020004" pitchFamily="50" charset="-127"/>
              </a:rPr>
              <a:t>투사법</a:t>
            </a:r>
            <a:endParaRPr lang="ko-KR" altLang="en-US" sz="2400" dirty="0">
              <a:solidFill>
                <a:schemeClr val="bg1"/>
              </a:solidFill>
              <a:ea typeface="맑은 고딕" panose="020B0503020000020004" pitchFamily="50" charset="-127"/>
            </a:endParaRPr>
          </a:p>
        </p:txBody>
      </p:sp>
      <p:sp>
        <p:nvSpPr>
          <p:cNvPr id="85003" name="Text Box 11">
            <a:extLst>
              <a:ext uri="{FF2B5EF4-FFF2-40B4-BE49-F238E27FC236}">
                <a16:creationId xmlns:a16="http://schemas.microsoft.com/office/drawing/2014/main" id="{5A013D77-63E9-4DE0-8E94-7F953A04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660" y="4737101"/>
            <a:ext cx="492443" cy="118237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우편조사</a:t>
            </a:r>
          </a:p>
        </p:txBody>
      </p:sp>
      <p:sp>
        <p:nvSpPr>
          <p:cNvPr id="85004" name="Text Box 12">
            <a:extLst>
              <a:ext uri="{FF2B5EF4-FFF2-40B4-BE49-F238E27FC236}">
                <a16:creationId xmlns:a16="http://schemas.microsoft.com/office/drawing/2014/main" id="{1A83708C-6967-44A4-80DA-2FB9B868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60" y="4724401"/>
            <a:ext cx="492443" cy="118237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대인조사</a:t>
            </a:r>
          </a:p>
        </p:txBody>
      </p:sp>
      <p:sp>
        <p:nvSpPr>
          <p:cNvPr id="85005" name="Text Box 13">
            <a:extLst>
              <a:ext uri="{FF2B5EF4-FFF2-40B4-BE49-F238E27FC236}">
                <a16:creationId xmlns:a16="http://schemas.microsoft.com/office/drawing/2014/main" id="{862F2256-D12C-4690-A33D-C2019B3D5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835" y="4724401"/>
            <a:ext cx="492443" cy="118237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전화조사</a:t>
            </a:r>
          </a:p>
        </p:txBody>
      </p:sp>
      <p:sp>
        <p:nvSpPr>
          <p:cNvPr id="85006" name="Text Box 14">
            <a:extLst>
              <a:ext uri="{FF2B5EF4-FFF2-40B4-BE49-F238E27FC236}">
                <a16:creationId xmlns:a16="http://schemas.microsoft.com/office/drawing/2014/main" id="{6A958053-B6FE-4549-8AE6-DE5C5E10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48" y="4724401"/>
            <a:ext cx="492443" cy="145488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인터넷조사</a:t>
            </a:r>
          </a:p>
        </p:txBody>
      </p:sp>
      <p:cxnSp>
        <p:nvCxnSpPr>
          <p:cNvPr id="85007" name="AutoShape 15">
            <a:extLst>
              <a:ext uri="{FF2B5EF4-FFF2-40B4-BE49-F238E27FC236}">
                <a16:creationId xmlns:a16="http://schemas.microsoft.com/office/drawing/2014/main" id="{AB02FA31-6D8D-42BB-BF23-A28F97B18AD5}"/>
              </a:ext>
            </a:extLst>
          </p:cNvPr>
          <p:cNvCxnSpPr>
            <a:cxnSpLocks noChangeShapeType="1"/>
            <a:stCxn id="84996" idx="2"/>
            <a:endCxn id="84998" idx="0"/>
          </p:cNvCxnSpPr>
          <p:nvPr/>
        </p:nvCxnSpPr>
        <p:spPr bwMode="auto">
          <a:xfrm rot="5400000">
            <a:off x="3937794" y="2277269"/>
            <a:ext cx="501650" cy="3603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8" name="AutoShape 16">
            <a:extLst>
              <a:ext uri="{FF2B5EF4-FFF2-40B4-BE49-F238E27FC236}">
                <a16:creationId xmlns:a16="http://schemas.microsoft.com/office/drawing/2014/main" id="{C025CED3-8990-40F8-B80B-56AF89BEA61C}"/>
              </a:ext>
            </a:extLst>
          </p:cNvPr>
          <p:cNvCxnSpPr>
            <a:cxnSpLocks noChangeShapeType="1"/>
            <a:stCxn id="84996" idx="2"/>
            <a:endCxn id="84999" idx="0"/>
          </p:cNvCxnSpPr>
          <p:nvPr/>
        </p:nvCxnSpPr>
        <p:spPr bwMode="auto">
          <a:xfrm rot="16200000" flipH="1">
            <a:off x="4801394" y="1774031"/>
            <a:ext cx="501650" cy="13668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9" name="AutoShape 17">
            <a:extLst>
              <a:ext uri="{FF2B5EF4-FFF2-40B4-BE49-F238E27FC236}">
                <a16:creationId xmlns:a16="http://schemas.microsoft.com/office/drawing/2014/main" id="{E197DA19-382F-4F56-A197-7A00D412C1F7}"/>
              </a:ext>
            </a:extLst>
          </p:cNvPr>
          <p:cNvCxnSpPr>
            <a:cxnSpLocks noChangeShapeType="1"/>
            <a:stCxn id="84998" idx="2"/>
            <a:endCxn id="85000" idx="0"/>
          </p:cNvCxnSpPr>
          <p:nvPr/>
        </p:nvCxnSpPr>
        <p:spPr bwMode="auto">
          <a:xfrm rot="5400000">
            <a:off x="3198019" y="2905919"/>
            <a:ext cx="431800" cy="11890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0" name="AutoShape 18">
            <a:extLst>
              <a:ext uri="{FF2B5EF4-FFF2-40B4-BE49-F238E27FC236}">
                <a16:creationId xmlns:a16="http://schemas.microsoft.com/office/drawing/2014/main" id="{65F40C72-5FF6-410A-A457-8A19474805C2}"/>
              </a:ext>
            </a:extLst>
          </p:cNvPr>
          <p:cNvCxnSpPr>
            <a:cxnSpLocks noChangeShapeType="1"/>
            <a:stCxn id="84998" idx="2"/>
            <a:endCxn id="85001" idx="0"/>
          </p:cNvCxnSpPr>
          <p:nvPr/>
        </p:nvCxnSpPr>
        <p:spPr bwMode="auto">
          <a:xfrm rot="16200000" flipH="1">
            <a:off x="3990182" y="3302795"/>
            <a:ext cx="431800" cy="3952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AutoShape 20">
            <a:extLst>
              <a:ext uri="{FF2B5EF4-FFF2-40B4-BE49-F238E27FC236}">
                <a16:creationId xmlns:a16="http://schemas.microsoft.com/office/drawing/2014/main" id="{6F2B5A04-37ED-458C-967D-B5057E68FFAE}"/>
              </a:ext>
            </a:extLst>
          </p:cNvPr>
          <p:cNvCxnSpPr>
            <a:cxnSpLocks noChangeShapeType="1"/>
            <a:stCxn id="84998" idx="2"/>
            <a:endCxn id="85002" idx="0"/>
          </p:cNvCxnSpPr>
          <p:nvPr/>
        </p:nvCxnSpPr>
        <p:spPr bwMode="auto">
          <a:xfrm rot="16200000" flipH="1">
            <a:off x="4746626" y="2546351"/>
            <a:ext cx="431800" cy="19081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AutoShape 21">
            <a:extLst>
              <a:ext uri="{FF2B5EF4-FFF2-40B4-BE49-F238E27FC236}">
                <a16:creationId xmlns:a16="http://schemas.microsoft.com/office/drawing/2014/main" id="{066F471F-2258-4CC5-AE11-0E0A355899BF}"/>
              </a:ext>
            </a:extLst>
          </p:cNvPr>
          <p:cNvCxnSpPr>
            <a:cxnSpLocks noChangeShapeType="1"/>
            <a:stCxn id="85000" idx="4"/>
            <a:endCxn id="85004" idx="0"/>
          </p:cNvCxnSpPr>
          <p:nvPr/>
        </p:nvCxnSpPr>
        <p:spPr bwMode="auto">
          <a:xfrm rot="5400000">
            <a:off x="2347042" y="4252040"/>
            <a:ext cx="431801" cy="51292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4" name="AutoShape 22">
            <a:extLst>
              <a:ext uri="{FF2B5EF4-FFF2-40B4-BE49-F238E27FC236}">
                <a16:creationId xmlns:a16="http://schemas.microsoft.com/office/drawing/2014/main" id="{9E5F80E9-EC92-412D-8A0E-AD0567E4E816}"/>
              </a:ext>
            </a:extLst>
          </p:cNvPr>
          <p:cNvCxnSpPr>
            <a:cxnSpLocks noChangeShapeType="1"/>
            <a:stCxn id="85000" idx="4"/>
            <a:endCxn id="85005" idx="0"/>
          </p:cNvCxnSpPr>
          <p:nvPr/>
        </p:nvCxnSpPr>
        <p:spPr bwMode="auto">
          <a:xfrm rot="16200000" flipH="1">
            <a:off x="2678829" y="4433172"/>
            <a:ext cx="431801" cy="15065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5" name="AutoShape 23">
            <a:extLst>
              <a:ext uri="{FF2B5EF4-FFF2-40B4-BE49-F238E27FC236}">
                <a16:creationId xmlns:a16="http://schemas.microsoft.com/office/drawing/2014/main" id="{955A5B9D-183A-4926-B249-18ECE8C6357D}"/>
              </a:ext>
            </a:extLst>
          </p:cNvPr>
          <p:cNvCxnSpPr>
            <a:cxnSpLocks noChangeShapeType="1"/>
            <a:stCxn id="85000" idx="4"/>
            <a:endCxn id="85003" idx="0"/>
          </p:cNvCxnSpPr>
          <p:nvPr/>
        </p:nvCxnSpPr>
        <p:spPr bwMode="auto">
          <a:xfrm rot="16200000" flipH="1">
            <a:off x="2988392" y="4123610"/>
            <a:ext cx="444501" cy="78248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6" name="AutoShape 24">
            <a:extLst>
              <a:ext uri="{FF2B5EF4-FFF2-40B4-BE49-F238E27FC236}">
                <a16:creationId xmlns:a16="http://schemas.microsoft.com/office/drawing/2014/main" id="{F1137E3F-4E9C-419E-A79C-151907D7CE51}"/>
              </a:ext>
            </a:extLst>
          </p:cNvPr>
          <p:cNvCxnSpPr>
            <a:cxnSpLocks noChangeShapeType="1"/>
            <a:stCxn id="85000" idx="4"/>
            <a:endCxn id="85006" idx="0"/>
          </p:cNvCxnSpPr>
          <p:nvPr/>
        </p:nvCxnSpPr>
        <p:spPr bwMode="auto">
          <a:xfrm rot="16200000" flipH="1">
            <a:off x="3319386" y="3792616"/>
            <a:ext cx="431801" cy="143176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7" name="Text Box 25">
            <a:extLst>
              <a:ext uri="{FF2B5EF4-FFF2-40B4-BE49-F238E27FC236}">
                <a16:creationId xmlns:a16="http://schemas.microsoft.com/office/drawing/2014/main" id="{136BFD6A-B3A7-407C-B5C1-930CEDB0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60" y="4724401"/>
            <a:ext cx="492443" cy="1182375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심층면접</a:t>
            </a:r>
          </a:p>
        </p:txBody>
      </p:sp>
      <p:sp>
        <p:nvSpPr>
          <p:cNvPr id="85018" name="Text Box 26">
            <a:extLst>
              <a:ext uri="{FF2B5EF4-FFF2-40B4-BE49-F238E27FC236}">
                <a16:creationId xmlns:a16="http://schemas.microsoft.com/office/drawing/2014/main" id="{A419BDD9-D609-4907-90E9-CF7414C2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660" y="4724400"/>
            <a:ext cx="492443" cy="1727396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표적집단조사</a:t>
            </a:r>
          </a:p>
        </p:txBody>
      </p:sp>
      <p:cxnSp>
        <p:nvCxnSpPr>
          <p:cNvPr id="85019" name="AutoShape 27">
            <a:extLst>
              <a:ext uri="{FF2B5EF4-FFF2-40B4-BE49-F238E27FC236}">
                <a16:creationId xmlns:a16="http://schemas.microsoft.com/office/drawing/2014/main" id="{95354F68-B4BC-41D7-8A1B-59E046978696}"/>
              </a:ext>
            </a:extLst>
          </p:cNvPr>
          <p:cNvCxnSpPr>
            <a:cxnSpLocks noChangeShapeType="1"/>
            <a:stCxn id="85001" idx="4"/>
            <a:endCxn id="85017" idx="0"/>
          </p:cNvCxnSpPr>
          <p:nvPr/>
        </p:nvCxnSpPr>
        <p:spPr bwMode="auto">
          <a:xfrm rot="16200000" flipH="1">
            <a:off x="4479054" y="4217272"/>
            <a:ext cx="431801" cy="58245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0" name="AutoShape 28">
            <a:extLst>
              <a:ext uri="{FF2B5EF4-FFF2-40B4-BE49-F238E27FC236}">
                <a16:creationId xmlns:a16="http://schemas.microsoft.com/office/drawing/2014/main" id="{8296DDEC-08FE-41BF-BD9A-0A2C45A2B7BC}"/>
              </a:ext>
            </a:extLst>
          </p:cNvPr>
          <p:cNvCxnSpPr>
            <a:cxnSpLocks noChangeShapeType="1"/>
            <a:stCxn id="85001" idx="4"/>
            <a:endCxn id="85018" idx="0"/>
          </p:cNvCxnSpPr>
          <p:nvPr/>
        </p:nvCxnSpPr>
        <p:spPr bwMode="auto">
          <a:xfrm rot="16200000" flipH="1">
            <a:off x="4802904" y="3893422"/>
            <a:ext cx="431800" cy="123015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21" name="AutoShape 29">
            <a:extLst>
              <a:ext uri="{FF2B5EF4-FFF2-40B4-BE49-F238E27FC236}">
                <a16:creationId xmlns:a16="http://schemas.microsoft.com/office/drawing/2014/main" id="{20A84096-ADF2-4E40-A3A1-E69D48CE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dirty="0">
                <a:solidFill>
                  <a:srgbClr val="FFFF99"/>
                </a:solidFill>
                <a:ea typeface="맑은 고딕" panose="020B0503020000020004" pitchFamily="50" charset="-127"/>
              </a:rPr>
              <a:t>기업내부자료</a:t>
            </a:r>
          </a:p>
        </p:txBody>
      </p:sp>
      <p:sp>
        <p:nvSpPr>
          <p:cNvPr id="85022" name="AutoShape 30">
            <a:extLst>
              <a:ext uri="{FF2B5EF4-FFF2-40B4-BE49-F238E27FC236}">
                <a16:creationId xmlns:a16="http://schemas.microsoft.com/office/drawing/2014/main" id="{E709C5E8-1809-41CF-860E-6AC18013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dirty="0">
                <a:solidFill>
                  <a:srgbClr val="FFFF99"/>
                </a:solidFill>
                <a:ea typeface="맑은 고딕" panose="020B0503020000020004" pitchFamily="50" charset="-127"/>
              </a:rPr>
              <a:t>기업외부자료</a:t>
            </a:r>
          </a:p>
        </p:txBody>
      </p:sp>
      <p:cxnSp>
        <p:nvCxnSpPr>
          <p:cNvPr id="85023" name="AutoShape 31">
            <a:extLst>
              <a:ext uri="{FF2B5EF4-FFF2-40B4-BE49-F238E27FC236}">
                <a16:creationId xmlns:a16="http://schemas.microsoft.com/office/drawing/2014/main" id="{E135CFBE-7C4E-4144-8B29-2695F0C04FDF}"/>
              </a:ext>
            </a:extLst>
          </p:cNvPr>
          <p:cNvCxnSpPr>
            <a:cxnSpLocks noChangeShapeType="1"/>
            <a:endCxn id="85021" idx="0"/>
          </p:cNvCxnSpPr>
          <p:nvPr/>
        </p:nvCxnSpPr>
        <p:spPr bwMode="auto">
          <a:xfrm rot="5400000">
            <a:off x="7428708" y="2385220"/>
            <a:ext cx="503237" cy="142875"/>
          </a:xfrm>
          <a:prstGeom prst="bentConnector3">
            <a:avLst>
              <a:gd name="adj1" fmla="val 49843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4" name="AutoShape 32">
            <a:extLst>
              <a:ext uri="{FF2B5EF4-FFF2-40B4-BE49-F238E27FC236}">
                <a16:creationId xmlns:a16="http://schemas.microsoft.com/office/drawing/2014/main" id="{427F000B-0D92-4037-B131-D1993D61E93B}"/>
              </a:ext>
            </a:extLst>
          </p:cNvPr>
          <p:cNvCxnSpPr>
            <a:cxnSpLocks noChangeShapeType="1"/>
            <a:stCxn id="84997" idx="2"/>
            <a:endCxn id="85022" idx="0"/>
          </p:cNvCxnSpPr>
          <p:nvPr/>
        </p:nvCxnSpPr>
        <p:spPr bwMode="auto">
          <a:xfrm rot="16200000" flipH="1">
            <a:off x="8293894" y="1666081"/>
            <a:ext cx="501650" cy="15827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25" name="Text Box 33">
            <a:extLst>
              <a:ext uri="{FF2B5EF4-FFF2-40B4-BE49-F238E27FC236}">
                <a16:creationId xmlns:a16="http://schemas.microsoft.com/office/drawing/2014/main" id="{0A24268F-DBC7-4D73-93D2-D62DD561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673" y="3789363"/>
            <a:ext cx="492443" cy="634148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2000" b="1" dirty="0">
                <a:solidFill>
                  <a:schemeClr val="bg1"/>
                </a:solidFill>
                <a:ea typeface="맑은 고딕" panose="020B0503020000020004" pitchFamily="50" charset="-127"/>
              </a:rPr>
              <a:t>POS</a:t>
            </a:r>
          </a:p>
        </p:txBody>
      </p:sp>
      <p:sp>
        <p:nvSpPr>
          <p:cNvPr id="85026" name="Text Box 34">
            <a:extLst>
              <a:ext uri="{FF2B5EF4-FFF2-40B4-BE49-F238E27FC236}">
                <a16:creationId xmlns:a16="http://schemas.microsoft.com/office/drawing/2014/main" id="{D8FA1676-253B-48F9-9DD8-D468D5F1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198" y="3789364"/>
            <a:ext cx="492443" cy="2272417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고객데이터베이스</a:t>
            </a:r>
          </a:p>
        </p:txBody>
      </p:sp>
      <p:cxnSp>
        <p:nvCxnSpPr>
          <p:cNvPr id="85029" name="AutoShape 37">
            <a:extLst>
              <a:ext uri="{FF2B5EF4-FFF2-40B4-BE49-F238E27FC236}">
                <a16:creationId xmlns:a16="http://schemas.microsoft.com/office/drawing/2014/main" id="{9DB4FC36-0A14-4342-8B0F-BAAF26C81514}"/>
              </a:ext>
            </a:extLst>
          </p:cNvPr>
          <p:cNvCxnSpPr>
            <a:cxnSpLocks noChangeShapeType="1"/>
            <a:stCxn id="85021" idx="2"/>
            <a:endCxn id="85025" idx="0"/>
          </p:cNvCxnSpPr>
          <p:nvPr/>
        </p:nvCxnSpPr>
        <p:spPr bwMode="auto">
          <a:xfrm rot="5400000">
            <a:off x="7180980" y="3361454"/>
            <a:ext cx="504824" cy="35099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0" name="AutoShape 38">
            <a:extLst>
              <a:ext uri="{FF2B5EF4-FFF2-40B4-BE49-F238E27FC236}">
                <a16:creationId xmlns:a16="http://schemas.microsoft.com/office/drawing/2014/main" id="{D80C3A46-653E-4121-BCE3-0256B88171FA}"/>
              </a:ext>
            </a:extLst>
          </p:cNvPr>
          <p:cNvCxnSpPr>
            <a:cxnSpLocks noChangeShapeType="1"/>
            <a:stCxn id="85021" idx="2"/>
            <a:endCxn id="85026" idx="0"/>
          </p:cNvCxnSpPr>
          <p:nvPr/>
        </p:nvCxnSpPr>
        <p:spPr bwMode="auto">
          <a:xfrm rot="16200000" flipH="1">
            <a:off x="7503242" y="3390185"/>
            <a:ext cx="504825" cy="29353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1" name="Text Box 39">
            <a:extLst>
              <a:ext uri="{FF2B5EF4-FFF2-40B4-BE49-F238E27FC236}">
                <a16:creationId xmlns:a16="http://schemas.microsoft.com/office/drawing/2014/main" id="{91AFE2DB-66AA-4B01-A9D2-F0199FC2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210" y="3789364"/>
            <a:ext cx="492443" cy="14548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>
                <a:solidFill>
                  <a:schemeClr val="bg1"/>
                </a:solidFill>
                <a:ea typeface="맑은 고딕" panose="020B0503020000020004" pitchFamily="50" charset="-127"/>
              </a:rPr>
              <a:t>연구간행물</a:t>
            </a:r>
          </a:p>
        </p:txBody>
      </p:sp>
      <p:sp>
        <p:nvSpPr>
          <p:cNvPr id="85032" name="Text Box 40">
            <a:extLst>
              <a:ext uri="{FF2B5EF4-FFF2-40B4-BE49-F238E27FC236}">
                <a16:creationId xmlns:a16="http://schemas.microsoft.com/office/drawing/2014/main" id="{D427ABA3-F78A-4932-862D-BC4498B5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9910" y="3789364"/>
            <a:ext cx="492443" cy="145488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 dirty="0" err="1">
                <a:solidFill>
                  <a:schemeClr val="bg1"/>
                </a:solidFill>
                <a:ea typeface="맑은 고딕" panose="020B0503020000020004" pitchFamily="50" charset="-127"/>
              </a:rPr>
              <a:t>상업용자료</a:t>
            </a:r>
            <a:endParaRPr lang="ko-KR" altLang="en-US" sz="2000" dirty="0">
              <a:solidFill>
                <a:schemeClr val="bg1"/>
              </a:solidFill>
              <a:ea typeface="맑은 고딕" panose="020B0503020000020004" pitchFamily="50" charset="-127"/>
            </a:endParaRPr>
          </a:p>
        </p:txBody>
      </p:sp>
      <p:cxnSp>
        <p:nvCxnSpPr>
          <p:cNvPr id="85033" name="AutoShape 41">
            <a:extLst>
              <a:ext uri="{FF2B5EF4-FFF2-40B4-BE49-F238E27FC236}">
                <a16:creationId xmlns:a16="http://schemas.microsoft.com/office/drawing/2014/main" id="{30E57874-7B35-4150-A306-607EBF7EB7FB}"/>
              </a:ext>
            </a:extLst>
          </p:cNvPr>
          <p:cNvCxnSpPr>
            <a:cxnSpLocks noChangeShapeType="1"/>
            <a:endCxn id="85031" idx="0"/>
          </p:cNvCxnSpPr>
          <p:nvPr/>
        </p:nvCxnSpPr>
        <p:spPr bwMode="auto">
          <a:xfrm rot="5400000">
            <a:off x="8924848" y="3378120"/>
            <a:ext cx="504828" cy="31766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4" name="AutoShape 42">
            <a:extLst>
              <a:ext uri="{FF2B5EF4-FFF2-40B4-BE49-F238E27FC236}">
                <a16:creationId xmlns:a16="http://schemas.microsoft.com/office/drawing/2014/main" id="{2420385F-B973-4D19-B31A-371975C1F6C4}"/>
              </a:ext>
            </a:extLst>
          </p:cNvPr>
          <p:cNvCxnSpPr>
            <a:cxnSpLocks noChangeShapeType="1"/>
            <a:endCxn id="85032" idx="0"/>
          </p:cNvCxnSpPr>
          <p:nvPr/>
        </p:nvCxnSpPr>
        <p:spPr bwMode="auto">
          <a:xfrm rot="16200000" flipH="1">
            <a:off x="9248697" y="3371929"/>
            <a:ext cx="504826" cy="33004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5" name="Rectangle 43">
            <a:extLst>
              <a:ext uri="{FF2B5EF4-FFF2-40B4-BE49-F238E27FC236}">
                <a16:creationId xmlns:a16="http://schemas.microsoft.com/office/drawing/2014/main" id="{EEB9CE05-A6AF-4161-98E5-919447EC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4" y="5876926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800" dirty="0">
                <a:solidFill>
                  <a:schemeClr val="bg1"/>
                </a:solidFill>
                <a:ea typeface="맑은 고딕" panose="020B0503020000020004" pitchFamily="50" charset="-127"/>
              </a:rPr>
              <a:t>설문지법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3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3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3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17" grpId="0" animBg="1"/>
      <p:bldP spid="85018" grpId="0" animBg="1"/>
      <p:bldP spid="85021" grpId="0" animBg="1"/>
      <p:bldP spid="85022" grpId="0" animBg="1"/>
      <p:bldP spid="85025" grpId="0" animBg="1"/>
      <p:bldP spid="85026" grpId="0" animBg="1"/>
      <p:bldP spid="85031" grpId="0" animBg="1"/>
      <p:bldP spid="85032" grpId="0" animBg="1"/>
      <p:bldP spid="85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D17AFF-B4A4-4E33-A276-1E53427BD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6"/>
            <a:ext cx="12192000" cy="7207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ko-KR" altLang="en-US" b="1" dirty="0">
                <a:solidFill>
                  <a:schemeClr val="tx2">
                    <a:lumMod val="50000"/>
                  </a:schemeClr>
                </a:solidFill>
              </a:rPr>
              <a:t>차 자료의 개요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BDE63B1-3DB9-4DDA-B41C-EF07CE7B98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632" y="1268760"/>
            <a:ext cx="7652965" cy="50419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marL="438150" indent="-319088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조사목적에 도움을 주는 기존의 모든 자료</a:t>
            </a: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신속하게 얻을 수 있다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비용이 저렴하다</a:t>
            </a: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예비조사로 이용</a:t>
            </a: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현조사의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목적 및 시기에 부합하지 않을 수 있음</a:t>
            </a: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오류가 개입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시의성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대상 등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 2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차 자료 활용 후 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차 자료 수집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endParaRPr lang="ko-KR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438150" indent="-319088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기업내부자료</a:t>
            </a: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고객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DB, POS,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거래내역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결제정보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개인정보 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endParaRPr lang="ko-KR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438150" indent="-319088"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기업외부자료</a:t>
            </a:r>
          </a:p>
          <a:p>
            <a:pPr marL="730250" lvl="1" indent="-273050" eaLnBrk="1" hangingPunct="1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상업용자료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연구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정부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단체 간행물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B59C0B4-D508-4D20-BBA8-0E9024C12F38}"/>
              </a:ext>
            </a:extLst>
          </p:cNvPr>
          <p:cNvSpPr/>
          <p:nvPr/>
        </p:nvSpPr>
        <p:spPr>
          <a:xfrm>
            <a:off x="0" y="0"/>
            <a:ext cx="242359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1266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85" y="2833688"/>
            <a:ext cx="39608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0" y="2454275"/>
            <a:ext cx="42481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 b="19000"/>
          <a:stretch>
            <a:fillRect/>
          </a:stretch>
        </p:blipFill>
        <p:spPr bwMode="auto">
          <a:xfrm>
            <a:off x="2951948" y="115888"/>
            <a:ext cx="62277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E71E727-A72C-4FB3-A337-4CC90DAC4C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6"/>
          <a:stretch/>
        </p:blipFill>
        <p:spPr>
          <a:xfrm>
            <a:off x="9804920" y="2214"/>
            <a:ext cx="2051720" cy="264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0" name="제목 1"/>
          <p:cNvSpPr>
            <a:spLocks noGrp="1"/>
          </p:cNvSpPr>
          <p:nvPr>
            <p:ph type="title"/>
          </p:nvPr>
        </p:nvSpPr>
        <p:spPr>
          <a:xfrm>
            <a:off x="335360" y="2636912"/>
            <a:ext cx="2015778" cy="129614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solidFill>
                  <a:schemeClr val="bg1"/>
                </a:solidFill>
              </a:rPr>
              <a:t>2</a:t>
            </a:r>
            <a:r>
              <a:rPr lang="ko-KR" altLang="en-US" sz="3200" b="1" dirty="0">
                <a:solidFill>
                  <a:schemeClr val="bg1"/>
                </a:solidFill>
              </a:rPr>
              <a:t>차 자료 조사의 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EE038-09C9-464A-ADA7-C23A08246489}"/>
              </a:ext>
            </a:extLst>
          </p:cNvPr>
          <p:cNvSpPr txBox="1"/>
          <p:nvPr/>
        </p:nvSpPr>
        <p:spPr>
          <a:xfrm>
            <a:off x="-65661" y="2363396"/>
            <a:ext cx="562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[</a:t>
            </a:r>
            <a:endParaRPr lang="ko-KR" altLang="en-US" sz="9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03543-027A-43D9-9D5D-11A9150B6874}"/>
              </a:ext>
            </a:extLst>
          </p:cNvPr>
          <p:cNvSpPr txBox="1"/>
          <p:nvPr/>
        </p:nvSpPr>
        <p:spPr>
          <a:xfrm>
            <a:off x="2005080" y="2636912"/>
            <a:ext cx="5629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]</a:t>
            </a:r>
            <a:endParaRPr lang="ko-KR" altLang="en-US" sz="9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국내 탄산수 시장 5년만에 29% 성장…&quot;저칼로리 트렌드 영향&quot;">
            <a:extLst>
              <a:ext uri="{FF2B5EF4-FFF2-40B4-BE49-F238E27FC236}">
                <a16:creationId xmlns:a16="http://schemas.microsoft.com/office/drawing/2014/main" id="{A3710CCE-5962-40A4-B4D2-B17D0BAB8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0" t="13514" r="33059" b="16253"/>
          <a:stretch/>
        </p:blipFill>
        <p:spPr bwMode="auto">
          <a:xfrm>
            <a:off x="6990358" y="332656"/>
            <a:ext cx="936104" cy="29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F9EC7C3C-776C-48DB-9F05-014D9A48D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040" y="137046"/>
            <a:ext cx="5167312" cy="6873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</a:rPr>
              <a:t>탄산수 시장의 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</a:rPr>
              <a:t>차 자료 수집</a:t>
            </a:r>
            <a:endParaRPr lang="en-US" altLang="ko-K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A09599-2431-4BF2-9E24-50C40725D517}"/>
              </a:ext>
            </a:extLst>
          </p:cNvPr>
          <p:cNvSpPr/>
          <p:nvPr/>
        </p:nvSpPr>
        <p:spPr>
          <a:xfrm>
            <a:off x="1199456" y="917576"/>
            <a:ext cx="579090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i="0" dirty="0">
                <a:solidFill>
                  <a:srgbClr val="222222"/>
                </a:solidFill>
                <a:effectLst/>
                <a:latin typeface="-apple-system"/>
              </a:rPr>
              <a:t>국내 탄산수 시장 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-apple-system"/>
              </a:rPr>
              <a:t>5</a:t>
            </a:r>
            <a:r>
              <a:rPr lang="ko-KR" altLang="en-US" sz="1600" b="1" i="0" dirty="0" err="1">
                <a:solidFill>
                  <a:srgbClr val="222222"/>
                </a:solidFill>
                <a:effectLst/>
                <a:latin typeface="-apple-system"/>
              </a:rPr>
              <a:t>년만에</a:t>
            </a:r>
            <a:r>
              <a:rPr lang="ko-KR" altLang="en-US" sz="1600" b="1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-apple-system"/>
              </a:rPr>
              <a:t>29% </a:t>
            </a:r>
            <a:r>
              <a:rPr lang="ko-KR" altLang="en-US" sz="1600" b="1" i="0" dirty="0">
                <a:solidFill>
                  <a:srgbClr val="222222"/>
                </a:solidFill>
                <a:effectLst/>
                <a:latin typeface="-apple-system"/>
              </a:rPr>
              <a:t>성장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-apple-system"/>
              </a:rPr>
              <a:t>…"</a:t>
            </a:r>
            <a:r>
              <a:rPr lang="ko-KR" altLang="en-US" sz="1600" b="1" i="0" dirty="0">
                <a:solidFill>
                  <a:srgbClr val="222222"/>
                </a:solidFill>
                <a:effectLst/>
                <a:latin typeface="-apple-system"/>
              </a:rPr>
              <a:t>저칼로리 트렌드 영향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-apple-system"/>
              </a:rPr>
              <a:t>“</a:t>
            </a:r>
          </a:p>
          <a:p>
            <a:pPr>
              <a:defRPr/>
            </a:pPr>
            <a:endParaRPr lang="en-US" altLang="ko-KR" sz="1600" b="1" i="0" dirty="0">
              <a:solidFill>
                <a:srgbClr val="222222"/>
              </a:solidFill>
              <a:effectLst/>
              <a:latin typeface="-apple-system"/>
            </a:endParaRPr>
          </a:p>
          <a:p>
            <a:pPr eaLnBrk="1" hangingPunct="1">
              <a:defRPr/>
            </a:pP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23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일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-apple-system"/>
              </a:rPr>
              <a:t>한국농수산식품유통공사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</a:t>
            </a:r>
            <a:r>
              <a:rPr lang="en-US" altLang="ko-KR" sz="1600" b="0" i="0" dirty="0" err="1">
                <a:solidFill>
                  <a:srgbClr val="222222"/>
                </a:solidFill>
                <a:effectLst/>
                <a:latin typeface="-apple-system"/>
              </a:rPr>
              <a:t>aT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)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식품산업통계정보가 시장조사기관 유로모니터를 인용한 자료에 따르면 국내 탄산수 판매량은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2015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년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1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천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890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만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ℓ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에서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2020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년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2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천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430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만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ℓ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로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28.6%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증가했다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r>
              <a:rPr lang="en-US" altLang="ko-KR" sz="1600" dirty="0">
                <a:latin typeface="+mn-ea"/>
                <a:ea typeface="+mn-ea"/>
              </a:rPr>
              <a:t>.</a:t>
            </a:r>
          </a:p>
          <a:p>
            <a:pPr eaLnBrk="1" hangingPunct="1">
              <a:defRPr/>
            </a:pPr>
            <a:endParaRPr lang="en-US" altLang="ko-KR" sz="16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지난해 브랜드별 시장점유율을 보면 일화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-apple-system"/>
              </a:rPr>
              <a:t>초정탄산수가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30.9%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로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1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위를 차지했고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-apple-system"/>
              </a:rPr>
              <a:t>롯데칠성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 트레비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(29.9%)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가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1%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포인트 차이로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2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위에 올랐다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br>
              <a:rPr lang="ko-KR" altLang="en-US" sz="1600" dirty="0"/>
            </a:br>
            <a:br>
              <a:rPr lang="ko-KR" altLang="en-US" sz="1600" dirty="0"/>
            </a:b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그 뒤를 웅진 빅토리아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(10.3%),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코카콜라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-apple-system"/>
              </a:rPr>
              <a:t>씨그램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(7.9%), </a:t>
            </a:r>
            <a:r>
              <a:rPr lang="ko-KR" altLang="en-US" sz="1600" b="0" i="0" dirty="0" err="1">
                <a:solidFill>
                  <a:srgbClr val="222222"/>
                </a:solidFill>
                <a:effectLst/>
                <a:latin typeface="-apple-system"/>
              </a:rPr>
              <a:t>네슬레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 페리에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(2.1%)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등이 이었다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br>
              <a:rPr lang="ko-KR" altLang="en-US" sz="1600" dirty="0"/>
            </a:br>
            <a:br>
              <a:rPr lang="ko-KR" altLang="en-US" sz="1600" dirty="0"/>
            </a:b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유통채널별 판매량은 대형마트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(27.8%),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온라인 채널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(23.8%),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편의점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(22.5%)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등의 순이었다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</a:p>
          <a:p>
            <a:pPr eaLnBrk="1" hangingPunct="1">
              <a:defRPr/>
            </a:pP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이중 온라인 채널 비중은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2019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년보다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7.0%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포인트 커졌다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br>
              <a:rPr lang="ko-KR" altLang="en-US" sz="1600" dirty="0"/>
            </a:br>
            <a:br>
              <a:rPr lang="ko-KR" altLang="en-US" sz="1600" dirty="0"/>
            </a:br>
            <a:r>
              <a:rPr lang="en-US" altLang="ko-KR" sz="1600" b="0" i="0" dirty="0" err="1">
                <a:solidFill>
                  <a:srgbClr val="222222"/>
                </a:solidFill>
                <a:effectLst/>
                <a:latin typeface="-apple-system"/>
              </a:rPr>
              <a:t>aT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는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"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저칼로리 트렌드의 영향으로 탄산수로 눈길을 돌리는 소비자가 증가하고 있다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"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며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"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과거에는 주로 마트와 편의점을 통해 유통됐지만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온라인 비중이 급격하게 증가했다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"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고 설명했다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.</a:t>
            </a:r>
            <a:r>
              <a:rPr lang="en-US" altLang="ko-KR" sz="1600" dirty="0">
                <a:latin typeface="+mn-ea"/>
                <a:ea typeface="+mn-ea"/>
              </a:rPr>
              <a:t> 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-apple-system"/>
              </a:rPr>
              <a:t>/</a:t>
            </a:r>
            <a:r>
              <a:rPr lang="ko-KR" altLang="en-US" sz="1600" b="0" i="0" dirty="0">
                <a:solidFill>
                  <a:srgbClr val="222222"/>
                </a:solidFill>
                <a:effectLst/>
                <a:latin typeface="-apple-system"/>
              </a:rPr>
              <a:t>연합뉴스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2" name="왼쪽 대괄호 1">
            <a:extLst>
              <a:ext uri="{FF2B5EF4-FFF2-40B4-BE49-F238E27FC236}">
                <a16:creationId xmlns:a16="http://schemas.microsoft.com/office/drawing/2014/main" id="{AD68ED7A-83C0-498B-A490-EE094D1FCA21}"/>
              </a:ext>
            </a:extLst>
          </p:cNvPr>
          <p:cNvSpPr/>
          <p:nvPr/>
        </p:nvSpPr>
        <p:spPr>
          <a:xfrm>
            <a:off x="911424" y="1052736"/>
            <a:ext cx="154929" cy="2736304"/>
          </a:xfrm>
          <a:prstGeom prst="leftBracke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왼쪽 대괄호 5">
            <a:extLst>
              <a:ext uri="{FF2B5EF4-FFF2-40B4-BE49-F238E27FC236}">
                <a16:creationId xmlns:a16="http://schemas.microsoft.com/office/drawing/2014/main" id="{CDA2F4A8-0C3F-44B7-BFA7-1EBF7832B14B}"/>
              </a:ext>
            </a:extLst>
          </p:cNvPr>
          <p:cNvSpPr/>
          <p:nvPr/>
        </p:nvSpPr>
        <p:spPr>
          <a:xfrm>
            <a:off x="919115" y="4263902"/>
            <a:ext cx="147238" cy="1872208"/>
          </a:xfrm>
          <a:prstGeom prst="leftBracke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국내 탄산수 시장 5년만에 29% 성장…&quot;저칼로리 트렌드 영향&quot;">
            <a:extLst>
              <a:ext uri="{FF2B5EF4-FFF2-40B4-BE49-F238E27FC236}">
                <a16:creationId xmlns:a16="http://schemas.microsoft.com/office/drawing/2014/main" id="{A87EE380-8298-4FF4-86C1-C7084BD91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11120" r="2816" b="14836"/>
          <a:stretch/>
        </p:blipFill>
        <p:spPr bwMode="auto">
          <a:xfrm>
            <a:off x="7959490" y="824434"/>
            <a:ext cx="4092341" cy="24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톡쏘는 '탄산수' 똑똑한 여름 마케팅 - 파이낸셜뉴스">
            <a:extLst>
              <a:ext uri="{FF2B5EF4-FFF2-40B4-BE49-F238E27FC236}">
                <a16:creationId xmlns:a16="http://schemas.microsoft.com/office/drawing/2014/main" id="{08E15227-BF45-4303-AE76-94AB566A6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21" y="3429000"/>
            <a:ext cx="2930649" cy="31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7EF05C8-5B10-4A4D-8150-8E9E9109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78143"/>
            <a:ext cx="66198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9DC4678-70CB-4840-82CD-A173B928899B}"/>
              </a:ext>
            </a:extLst>
          </p:cNvPr>
          <p:cNvSpPr/>
          <p:nvPr/>
        </p:nvSpPr>
        <p:spPr>
          <a:xfrm>
            <a:off x="911424" y="408980"/>
            <a:ext cx="6336704" cy="229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롯데칠성음료는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유로모니터 데이터를 신뢰할 수 없다며 반박했다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롯데칠성음료는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반박 근거로 </a:t>
            </a: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닐슨코리아의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데이터를 제시했다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닐슨코리아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기반의 탄산수 시장 매출규모는 지난해 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909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억원으로 전년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(831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대비 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9.3% 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늘어났다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 중 트레비가 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63.3%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차지하고 있고 코카콜라의 </a:t>
            </a: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씨그램이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24.1%, </a:t>
            </a: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초정탄산수가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4.7%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를 차지하고 있다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hangingPunct="1">
              <a:defRPr/>
            </a:pP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닐슨코리아와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유로모니터의 집계가 완전히 엇갈린 것이다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다만 </a:t>
            </a:r>
            <a:r>
              <a:rPr lang="ko-KR" altLang="en-US" sz="1600" b="0" i="0" dirty="0" err="1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닐슨코리아의</a:t>
            </a:r>
            <a:r>
              <a:rPr lang="ko-KR" altLang="en-US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경우 온라인 판매 채널을 집계하지 않는 오프라인 시장 기준이다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 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4" name="왼쪽 대괄호 3">
            <a:extLst>
              <a:ext uri="{FF2B5EF4-FFF2-40B4-BE49-F238E27FC236}">
                <a16:creationId xmlns:a16="http://schemas.microsoft.com/office/drawing/2014/main" id="{FF5FEEFB-6E07-44DB-9545-4B2F041EB885}"/>
              </a:ext>
            </a:extLst>
          </p:cNvPr>
          <p:cNvSpPr/>
          <p:nvPr/>
        </p:nvSpPr>
        <p:spPr>
          <a:xfrm>
            <a:off x="578176" y="428234"/>
            <a:ext cx="117224" cy="2136670"/>
          </a:xfrm>
          <a:prstGeom prst="leftBracke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국내 탄산수 시장, 롯데칠성 '트레비' 1위 자리 굳건 | 아주경제">
            <a:extLst>
              <a:ext uri="{FF2B5EF4-FFF2-40B4-BE49-F238E27FC236}">
                <a16:creationId xmlns:a16="http://schemas.microsoft.com/office/drawing/2014/main" id="{05B14A7E-C0AA-48D8-927D-531F4CD6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924944"/>
            <a:ext cx="5698919" cy="30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833B514-1A82-4B6E-8DC6-0825E4886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251"/>
            <a:ext cx="12192000" cy="5762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ko-KR" altLang="en-US" dirty="0">
                <a:solidFill>
                  <a:schemeClr val="tx2">
                    <a:lumMod val="50000"/>
                  </a:schemeClr>
                </a:solidFill>
              </a:rPr>
              <a:t>차 자료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B495367-AF82-4D83-B53C-BEADBBD319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5520" y="1268760"/>
            <a:ext cx="9001000" cy="489696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>
            <a:normAutofit/>
          </a:bodyPr>
          <a:lstStyle/>
          <a:p>
            <a:pPr marL="438912" indent="-32004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개요 </a:t>
            </a:r>
          </a:p>
          <a:p>
            <a:pPr marL="731520" lvl="1" indent="-27432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조사자가 현재 수행 중인 조사목적을 달성하기 위해 직접 수집한 자료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</a:endParaRPr>
          </a:p>
          <a:p>
            <a:pPr marL="731520" lvl="1" indent="-27432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ko-KR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438912" indent="-32004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수집방법</a:t>
            </a:r>
          </a:p>
          <a:p>
            <a:pPr marL="731520" lvl="1" indent="-27432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의사소통에 의한 방법 </a:t>
            </a:r>
          </a:p>
          <a:p>
            <a:pPr marL="996696" lvl="2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설문지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서베이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체계적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공개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1216152" lvl="3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대인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전화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우편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인터넷</a:t>
            </a:r>
          </a:p>
          <a:p>
            <a:pPr marL="996696" lvl="2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면접법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비체계적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공개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1216152" lvl="3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심층면접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표적면접</a:t>
            </a:r>
          </a:p>
          <a:p>
            <a:pPr marL="996696" lvl="2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투사법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bg1">
                    <a:lumMod val="95000"/>
                  </a:schemeClr>
                </a:solidFill>
              </a:rPr>
              <a:t>비공개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1216152" lvl="3" indent="-18288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단어연상법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그림묘사법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문장완성법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 err="1">
                <a:solidFill>
                  <a:schemeClr val="bg1">
                    <a:lumMod val="95000"/>
                  </a:schemeClr>
                </a:solidFill>
              </a:rPr>
              <a:t>만화완성법</a:t>
            </a:r>
            <a:endParaRPr lang="ko-KR" alt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pPr marL="731520" lvl="1" indent="-27432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관찰에 의한 방법</a:t>
            </a:r>
          </a:p>
          <a:p>
            <a:pPr marL="996696" lvl="2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측정</a:t>
            </a:r>
            <a:r>
              <a:rPr lang="en-US" altLang="ko-K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</a:rPr>
              <a:t>관찰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813AAE9-3727-496E-B46D-9140CDD89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12192000" cy="6778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o-KR" altLang="en-US" sz="2800" dirty="0">
                <a:solidFill>
                  <a:schemeClr val="accent1">
                    <a:lumMod val="75000"/>
                  </a:schemeClr>
                </a:solidFill>
              </a:rPr>
              <a:t>의사소통수단에 따른 장단점</a:t>
            </a:r>
          </a:p>
        </p:txBody>
      </p:sp>
      <p:graphicFrame>
        <p:nvGraphicFramePr>
          <p:cNvPr id="97307" name="Group 27">
            <a:extLst>
              <a:ext uri="{FF2B5EF4-FFF2-40B4-BE49-F238E27FC236}">
                <a16:creationId xmlns:a16="http://schemas.microsoft.com/office/drawing/2014/main" id="{6BC6A2D4-71EB-4433-86FE-06334F10F0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4939136"/>
              </p:ext>
            </p:extLst>
          </p:nvPr>
        </p:nvGraphicFramePr>
        <p:xfrm>
          <a:off x="1703512" y="1340768"/>
          <a:ext cx="9073380" cy="4752658"/>
        </p:xfrm>
        <a:graphic>
          <a:graphicData uri="http://schemas.openxmlformats.org/drawingml/2006/table">
            <a:tbl>
              <a:tblPr/>
              <a:tblGrid>
                <a:gridCol w="231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대인면접법</a:t>
                      </a:r>
                      <a:endParaRPr kumimoji="0" lang="ko-KR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상세한 내용 질문 가능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정보의 취득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비용과 시간이 많이 </a:t>
                      </a:r>
                      <a:r>
                        <a:rPr kumimoji="0" lang="ko-KR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듬</a:t>
                      </a:r>
                      <a:endParaRPr kumimoji="0" lang="ko-K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조사외적 요인들로 오류 개입 가능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전화면접법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시간과 비용이 적음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필요한 정보 취득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전화번호부에서 표본추출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오류개입 적음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조사양의 제한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표본확인이 어려움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우편면접법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인터넷조사법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비용저렴</a:t>
                      </a:r>
                      <a:endParaRPr kumimoji="0" lang="ko-K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묻기 힘든 내용조사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회수율이 낮음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표본의 편중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2136</TotalTime>
  <Words>684</Words>
  <Application>Microsoft Office PowerPoint</Application>
  <PresentationFormat>와이드스크린</PresentationFormat>
  <Paragraphs>147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-apple-system</vt:lpstr>
      <vt:lpstr>굴림</vt:lpstr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자료의 종류와 탐색적 조사</vt:lpstr>
      <vt:lpstr>PowerPoint 프레젠테이션</vt:lpstr>
      <vt:lpstr>자료의 원천(source)</vt:lpstr>
      <vt:lpstr>2차 자료의 개요</vt:lpstr>
      <vt:lpstr>2차 자료 조사의 예</vt:lpstr>
      <vt:lpstr>탄산수 시장의 2차 자료 수집</vt:lpstr>
      <vt:lpstr>PowerPoint 프레젠테이션</vt:lpstr>
      <vt:lpstr>1차 자료</vt:lpstr>
      <vt:lpstr>의사소통수단에 따른 장단점</vt:lpstr>
      <vt:lpstr>면접법 -FGI의 시초</vt:lpstr>
      <vt:lpstr>Focus Group Interview의 특징</vt:lpstr>
      <vt:lpstr>심층면접법의 예</vt:lpstr>
      <vt:lpstr> 의사소통방법의 유형</vt:lpstr>
      <vt:lpstr>[공고]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마케팅조사의 절차</dc:title>
  <dc:creator>이 기 훈</dc:creator>
  <cp:lastModifiedBy>LeeKihoon</cp:lastModifiedBy>
  <cp:revision>125</cp:revision>
  <dcterms:created xsi:type="dcterms:W3CDTF">2000-09-03T03:24:27Z</dcterms:created>
  <dcterms:modified xsi:type="dcterms:W3CDTF">2024-09-29T09:11:12Z</dcterms:modified>
</cp:coreProperties>
</file>